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60"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5" r:id="rId28"/>
    <p:sldId id="282" r:id="rId29"/>
    <p:sldId id="283" r:id="rId30"/>
    <p:sldId id="284" r:id="rId31"/>
  </p:sldIdLst>
  <p:sldSz cx="9144000" cy="6858000" type="screen4x3"/>
  <p:notesSz cx="6858000" cy="9144000"/>
  <p:embeddedFontLst>
    <p:embeddedFont>
      <p:font typeface="Calibri" panose="020F0502020204030204" pitchFamily="34" charset="0"/>
      <p:regular r:id="rId33"/>
      <p:bold r:id="rId34"/>
      <p:italic r:id="rId35"/>
      <p:boldItalic r:id="rId36"/>
    </p:embeddedFont>
    <p:embeddedFont>
      <p:font typeface="Consolas" panose="020B0609020204030204" pitchFamily="49" charset="0"/>
      <p:regular r:id="rId37"/>
      <p:bold r:id="rId38"/>
      <p:italic r:id="rId39"/>
      <p:boldItalic r:id="rId40"/>
    </p:embeddedFont>
    <p:embeddedFont>
      <p:font typeface="Lucida Sans Unicode" panose="020B0602030504020204" pitchFamily="34" charset="0"/>
      <p:regular r:id="rId41"/>
    </p:embeddedFont>
    <p:embeddedFont>
      <p:font typeface="Segoe UI" panose="020B0502040204020203" pitchFamily="34" charset="0"/>
      <p:regular r:id="rId42"/>
      <p:bold r:id="rId43"/>
      <p:italic r:id="rId44"/>
      <p:boldItalic r:id="rId45"/>
    </p:embeddedFont>
    <p:embeddedFont>
      <p:font typeface="Verdana" panose="020B0604030504040204" pitchFamily="34" charset="0"/>
      <p:regular r:id="rId46"/>
      <p:bold r:id="rId47"/>
      <p:italic r:id="rId48"/>
      <p:boldItalic r:id="rId4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250" autoAdjust="0"/>
    <p:restoredTop sz="94660"/>
  </p:normalViewPr>
  <p:slideViewPr>
    <p:cSldViewPr snapToGrid="0" snapToObjects="1" showGuides="1">
      <p:cViewPr varScale="1">
        <p:scale>
          <a:sx n="86" d="100"/>
          <a:sy n="86" d="100"/>
        </p:scale>
        <p:origin x="90" y="714"/>
      </p:cViewPr>
      <p:guideLst>
        <p:guide orient="horz" pos="2160"/>
        <p:guide pos="2880"/>
      </p:guideLst>
    </p:cSldViewPr>
  </p:slideViewPr>
  <p:notesTextViewPr>
    <p:cViewPr>
      <p:scale>
        <a:sx n="1" d="1"/>
        <a:sy n="1" d="1"/>
      </p:scale>
      <p:origin x="0" y="0"/>
    </p:cViewPr>
  </p:notesTextViewPr>
  <p:notesViewPr>
    <p:cSldViewPr snapToGrid="0" snapToObjects="1" showGuides="1">
      <p:cViewPr>
        <p:scale>
          <a:sx n="50" d="100"/>
          <a:sy n="50" d="100"/>
        </p:scale>
        <p:origin x="2886" y="12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B64A3C-F0C7-41AA-B7CA-1495B822D066}" type="datetimeFigureOut">
              <a:rPr lang="en-US" smtClean="0"/>
              <a:t>2/18/2019</a:t>
            </a:fld>
            <a:endParaRPr lang="en-US"/>
          </a:p>
        </p:txBody>
      </p:sp>
      <p:sp>
        <p:nvSpPr>
          <p:cNvPr id="4" name="Slide Image Placeholder 3"/>
          <p:cNvSpPr>
            <a:spLocks noGrp="1" noRot="1" noChangeAspect="1"/>
          </p:cNvSpPr>
          <p:nvPr>
            <p:ph type="sldImg" idx="2"/>
          </p:nvPr>
        </p:nvSpPr>
        <p:spPr>
          <a:xfrm>
            <a:off x="4325112" y="73152"/>
            <a:ext cx="2468880" cy="185166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10896" y="2093976"/>
            <a:ext cx="6153912" cy="66040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5D5F8C-5798-44EA-BEB7-C974CCD72BE6}" type="slidenum">
              <a:rPr lang="en-US" smtClean="0"/>
              <a:t>‹#›</a:t>
            </a:fld>
            <a:endParaRPr lang="en-US"/>
          </a:p>
        </p:txBody>
      </p:sp>
    </p:spTree>
    <p:extLst>
      <p:ext uri="{BB962C8B-B14F-4D97-AF65-F5344CB8AC3E}">
        <p14:creationId xmlns:p14="http://schemas.microsoft.com/office/powerpoint/2010/main" val="4208149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2_DEMO.md#demonstration-how-to-use-configure-cashing"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2_DEMO.md#demonstration-how-to-use-signalr"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2_LAB_MANUAL.md"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github.com/MicrosoftLearning/20486D-DevelopingASPNETMVCWebApplications/blob/master/Instructions/20486D_MOD12_LAK.md"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2_DEMO.md#demonstration-how-to-configure-cachin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solidFill>
                  <a:srgbClr val="000000"/>
                </a:solidFill>
                <a:latin typeface="Arial"/>
                <a:ea typeface="Calibri"/>
                <a:cs typeface="Times New Roman"/>
              </a:rPr>
              <a:t>This module covers various ways for improving performance and for abstracting code on the client and server sides. </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B05D5F8C-5798-44EA-BEB7-C974CCD72BE6}" type="slidenum">
              <a:rPr lang="en-US" smtClean="0"/>
              <a:t>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2839050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solidFill>
                  <a:srgbClr val="000000"/>
                </a:solidFill>
                <a:latin typeface="Arial"/>
                <a:ea typeface="Calibri"/>
                <a:cs typeface="Times New Roman"/>
              </a:rPr>
              <a:t>Point out that distributed cache is very useful for content that is frequently repeated across multiple users, at the cost of slightly worse performance than in-memory cache. Both should be considered for new applications, and they can be used in tandem.</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B05D5F8C-5798-44EA-BEB7-C974CCD72BE6}" type="slidenum">
              <a:rPr lang="en-US" smtClean="0"/>
              <a:t>10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509584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Emphasize that state is crucial to improve application speed and provide a better more coherent experience for the user.</a:t>
            </a:r>
          </a:p>
        </p:txBody>
      </p:sp>
      <p:sp>
        <p:nvSpPr>
          <p:cNvPr id="4" name="Slide Number Placeholder 3"/>
          <p:cNvSpPr>
            <a:spLocks noGrp="1"/>
          </p:cNvSpPr>
          <p:nvPr>
            <p:ph type="sldNum" sz="quarter" idx="10"/>
          </p:nvPr>
        </p:nvSpPr>
        <p:spPr/>
        <p:txBody>
          <a:bodyPr/>
          <a:lstStyle/>
          <a:p>
            <a:fld id="{B05D5F8C-5798-44EA-BEB7-C974CCD72BE6}" type="slidenum">
              <a:rPr lang="en-US" smtClean="0"/>
              <a:t>11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3766774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Point out that without using state information, every request will always have to be completely independent of every other request, often requiring complex and convoluted forms to accomplish anything.</a:t>
            </a:r>
          </a:p>
        </p:txBody>
      </p:sp>
      <p:sp>
        <p:nvSpPr>
          <p:cNvPr id="4" name="Slide Number Placeholder 3"/>
          <p:cNvSpPr>
            <a:spLocks noGrp="1"/>
          </p:cNvSpPr>
          <p:nvPr>
            <p:ph type="sldNum" sz="quarter" idx="10"/>
          </p:nvPr>
        </p:nvSpPr>
        <p:spPr/>
        <p:txBody>
          <a:bodyPr/>
          <a:lstStyle/>
          <a:p>
            <a:fld id="{B05D5F8C-5798-44EA-BEB7-C974CCD72BE6}" type="slidenum">
              <a:rPr lang="en-US" smtClean="0"/>
              <a:t>12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16065211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solidFill>
                  <a:srgbClr val="000000"/>
                </a:solidFill>
                <a:latin typeface="Arial"/>
                <a:ea typeface="Calibri"/>
                <a:cs typeface="Times New Roman"/>
              </a:rPr>
              <a:t>It is important to consider what tools are the right tools for the job for each individual application.</a:t>
            </a:r>
            <a:r>
              <a:rPr lang="en-US" sz="1000" dirty="0">
                <a:latin typeface="Arial"/>
                <a:ea typeface="Calibri"/>
                <a:cs typeface="Times New Roman"/>
              </a:rPr>
              <a:t> Since every single system handles different aspects of state management, they all need to be considered. Frequently </a:t>
            </a:r>
            <a:r>
              <a:rPr lang="en-US" sz="1000" dirty="0">
                <a:solidFill>
                  <a:srgbClr val="000000"/>
                </a:solidFill>
                <a:latin typeface="Arial"/>
                <a:ea typeface="Calibri"/>
                <a:cs typeface="Times New Roman"/>
              </a:rPr>
              <a:t>you will use multiple technologies for a given application, mixing and matching as required for the application.</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B05D5F8C-5798-44EA-BEB7-C974CCD72BE6}" type="slidenum">
              <a:rPr lang="en-US" smtClean="0"/>
              <a:t>13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3325876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a:latin typeface="Arial"/>
                <a:ea typeface="Calibri"/>
                <a:cs typeface="Times New Roman"/>
              </a:rPr>
              <a:t>Explain to the students that in the example in the slide when the </a:t>
            </a:r>
            <a:r>
              <a:rPr lang="en-US" sz="1000" b="1">
                <a:latin typeface="Arial"/>
                <a:ea typeface="Calibri"/>
                <a:cs typeface="Times New Roman"/>
              </a:rPr>
              <a:t>TempData</a:t>
            </a:r>
            <a:r>
              <a:rPr lang="en-US" sz="1000">
                <a:latin typeface="Arial"/>
                <a:ea typeface="Calibri"/>
                <a:cs typeface="Times New Roman"/>
              </a:rPr>
              <a:t> does not contain the </a:t>
            </a:r>
            <a:r>
              <a:rPr lang="en-US" sz="1000" b="1">
                <a:latin typeface="Arial"/>
                <a:ea typeface="Calibri"/>
                <a:cs typeface="Times New Roman"/>
              </a:rPr>
              <a:t>myKey</a:t>
            </a:r>
            <a:r>
              <a:rPr lang="en-US" sz="1000">
                <a:latin typeface="Arial"/>
                <a:ea typeface="Calibri"/>
                <a:cs typeface="Times New Roman"/>
              </a:rPr>
              <a:t> key, it will set it in the </a:t>
            </a:r>
            <a:r>
              <a:rPr lang="en-US" sz="1000" b="1">
                <a:latin typeface="Arial"/>
                <a:ea typeface="Calibri"/>
                <a:cs typeface="Times New Roman"/>
              </a:rPr>
              <a:t>TempData</a:t>
            </a:r>
            <a:r>
              <a:rPr lang="en-US" sz="1000">
                <a:latin typeface="Arial"/>
                <a:ea typeface="Calibri"/>
                <a:cs typeface="Times New Roman"/>
              </a:rPr>
              <a:t> with the value of the string, </a:t>
            </a:r>
            <a:r>
              <a:rPr lang="en-US" sz="1000" b="1">
                <a:latin typeface="Arial"/>
                <a:ea typeface="Calibri"/>
                <a:cs typeface="Times New Roman"/>
              </a:rPr>
              <a:t>Temporary Value</a:t>
            </a:r>
            <a:r>
              <a:rPr lang="en-US" sz="1000">
                <a:latin typeface="Arial"/>
                <a:ea typeface="Calibri"/>
                <a:cs typeface="Times New Roman"/>
              </a:rPr>
              <a:t>, and return the string content </a:t>
            </a:r>
            <a:r>
              <a:rPr lang="en-US" sz="1000" b="1">
                <a:latin typeface="Arial"/>
                <a:ea typeface="Calibri"/>
                <a:cs typeface="Times New Roman"/>
              </a:rPr>
              <a:t>TempData does not exist!</a:t>
            </a:r>
            <a:r>
              <a:rPr lang="en-US" sz="1000">
                <a:latin typeface="Arial"/>
                <a:ea typeface="Calibri"/>
                <a:cs typeface="Times New Roman"/>
              </a:rPr>
              <a:t>. If the key does exist, however, it will instead be read and deleted from the </a:t>
            </a:r>
            <a:r>
              <a:rPr lang="en-US" sz="1000" b="1">
                <a:latin typeface="Arial"/>
                <a:ea typeface="Calibri"/>
                <a:cs typeface="Times New Roman"/>
              </a:rPr>
              <a:t>TempData</a:t>
            </a:r>
            <a:r>
              <a:rPr lang="en-US" sz="1000">
                <a:latin typeface="Arial"/>
                <a:ea typeface="Calibri"/>
                <a:cs typeface="Times New Roman"/>
              </a:rPr>
              <a:t>, and instead, the string content </a:t>
            </a:r>
            <a:r>
              <a:rPr lang="en-US" sz="1000" b="1">
                <a:latin typeface="Arial"/>
                <a:ea typeface="Calibri"/>
                <a:cs typeface="Times New Roman"/>
              </a:rPr>
              <a:t>TempData exists! Temporary Value</a:t>
            </a:r>
            <a:r>
              <a:rPr lang="en-US" sz="1000">
                <a:latin typeface="Arial"/>
                <a:ea typeface="Calibri"/>
                <a:cs typeface="Times New Roman"/>
              </a:rPr>
              <a:t> will be returned.</a:t>
            </a:r>
          </a:p>
        </p:txBody>
      </p:sp>
      <p:sp>
        <p:nvSpPr>
          <p:cNvPr id="4" name="Slide Number Placeholder 3"/>
          <p:cNvSpPr>
            <a:spLocks noGrp="1"/>
          </p:cNvSpPr>
          <p:nvPr>
            <p:ph type="sldNum" sz="quarter" idx="10"/>
          </p:nvPr>
        </p:nvSpPr>
        <p:spPr/>
        <p:txBody>
          <a:bodyPr/>
          <a:lstStyle/>
          <a:p>
            <a:fld id="{B05D5F8C-5798-44EA-BEB7-C974CCD72BE6}" type="slidenum">
              <a:rPr lang="en-US" smtClean="0"/>
              <a:t>14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27749916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Mention to the students that there are additional ways to use sessions and encourage them to learn them, but they won't be used in this course.</a:t>
            </a:r>
          </a:p>
        </p:txBody>
      </p:sp>
      <p:sp>
        <p:nvSpPr>
          <p:cNvPr id="4" name="Slide Number Placeholder 3"/>
          <p:cNvSpPr>
            <a:spLocks noGrp="1"/>
          </p:cNvSpPr>
          <p:nvPr>
            <p:ph type="sldNum" sz="quarter" idx="10"/>
          </p:nvPr>
        </p:nvSpPr>
        <p:spPr/>
        <p:txBody>
          <a:bodyPr/>
          <a:lstStyle/>
          <a:p>
            <a:fld id="{B05D5F8C-5798-44EA-BEB7-C974CCD72BE6}" type="slidenum">
              <a:rPr lang="en-US" smtClean="0"/>
              <a:t>15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1620665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Note that the Starter solution for this demo is not based on a vanilla template because it was prepared specifically for this demonstration. The Starter solution already contains controllers and views. Controllers were covered in Module 4, “Developing Controllers”. Views were covered in Module 5, “Developing Views”.</a:t>
            </a:r>
          </a:p>
          <a:p>
            <a:pPr>
              <a:lnSpc>
                <a:spcPct val="115000"/>
              </a:lnSpc>
              <a:spcAft>
                <a:spcPts val="1000"/>
              </a:spcAft>
            </a:pPr>
            <a:r>
              <a:rPr lang="en-US" sz="1000" b="1" dirty="0">
                <a:latin typeface="Arial"/>
                <a:ea typeface="Calibri"/>
                <a:cs typeface="Times New Roman"/>
              </a:rPr>
              <a:t>Demonstration Steps</a:t>
            </a:r>
          </a:p>
          <a:p>
            <a:pPr>
              <a:lnSpc>
                <a:spcPct val="115000"/>
              </a:lnSpc>
              <a:spcAft>
                <a:spcPts val="1000"/>
              </a:spcAft>
            </a:pPr>
            <a:r>
              <a:rPr lang="en-US" sz="1000" dirty="0">
                <a:latin typeface="Arial"/>
                <a:ea typeface="Calibri"/>
                <a:cs typeface="Segoe UI"/>
              </a:rPr>
              <a:t>You will find the steps in the section “Demonstration: How to Store and Retrieve State Information“ on the following page: </a:t>
            </a:r>
            <a:r>
              <a:rPr lang="en-US" sz="1000" u="sng" dirty="0">
                <a:solidFill>
                  <a:srgbClr val="0000FF"/>
                </a:solidFill>
                <a:latin typeface="Arial"/>
                <a:ea typeface="Calibri"/>
                <a:cs typeface="Segoe UI"/>
                <a:hlinkClick r:id="rId3"/>
              </a:rPr>
              <a:t>https://github.com/MicrosoftLearning/20486D-DevelopingASPNETMVCWebApplications/blob/master/Instructions/20486D_MOD12_DEMO.md#demonstration-how-to-store-and-retrieve-state-information</a:t>
            </a:r>
            <a:r>
              <a:rPr lang="en-US" sz="1000" u="sng" dirty="0">
                <a:solidFill>
                  <a:srgbClr val="0000FF"/>
                </a:solidFill>
                <a:latin typeface="Arial"/>
                <a:ea typeface="Calibri"/>
                <a:cs typeface="Times New Roman"/>
                <a:hlinkClick r:id="rId3"/>
              </a:rPr>
              <a:t>.</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B05D5F8C-5798-44EA-BEB7-C974CCD72BE6}" type="slidenum">
              <a:rPr lang="en-US" smtClean="0"/>
              <a:t>16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17931816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Emphasize the differences between </a:t>
            </a:r>
            <a:r>
              <a:rPr lang="en-US" sz="1000" b="1" dirty="0" err="1">
                <a:latin typeface="Arial"/>
                <a:ea typeface="Calibri"/>
                <a:cs typeface="Times New Roman"/>
              </a:rPr>
              <a:t>localStorage</a:t>
            </a:r>
            <a:r>
              <a:rPr lang="en-US" sz="1000" dirty="0">
                <a:latin typeface="Arial"/>
                <a:ea typeface="Calibri"/>
                <a:cs typeface="Times New Roman"/>
              </a:rPr>
              <a:t> and </a:t>
            </a:r>
            <a:r>
              <a:rPr lang="en-US" sz="1000" b="1" dirty="0" err="1">
                <a:latin typeface="Arial"/>
                <a:ea typeface="Calibri"/>
                <a:cs typeface="Times New Roman"/>
              </a:rPr>
              <a:t>sessionStorage</a:t>
            </a:r>
            <a:r>
              <a:rPr lang="en-US" sz="1000" dirty="0">
                <a:latin typeface="Arial"/>
                <a:ea typeface="Calibri"/>
                <a:cs typeface="Times New Roman"/>
              </a:rPr>
              <a:t>. Knowing when to use which one is key to good client-side state management.</a:t>
            </a:r>
          </a:p>
        </p:txBody>
      </p:sp>
      <p:sp>
        <p:nvSpPr>
          <p:cNvPr id="4" name="Slide Number Placeholder 3"/>
          <p:cNvSpPr>
            <a:spLocks noGrp="1"/>
          </p:cNvSpPr>
          <p:nvPr>
            <p:ph type="sldNum" sz="quarter" idx="10"/>
          </p:nvPr>
        </p:nvSpPr>
        <p:spPr/>
        <p:txBody>
          <a:bodyPr/>
          <a:lstStyle/>
          <a:p>
            <a:fld id="{B05D5F8C-5798-44EA-BEB7-C974CCD72BE6}" type="slidenum">
              <a:rPr lang="en-US" smtClean="0"/>
              <a:t>17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36371905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solidFill>
                  <a:srgbClr val="000000"/>
                </a:solidFill>
                <a:latin typeface="Arial"/>
                <a:ea typeface="Calibri"/>
                <a:cs typeface="Times New Roman"/>
              </a:rPr>
              <a:t>In the example in the slide, the number of visits is tracked by the </a:t>
            </a:r>
            <a:r>
              <a:rPr lang="en-US" sz="1000" b="1" dirty="0" err="1">
                <a:latin typeface="Arial"/>
                <a:ea typeface="Calibri"/>
                <a:cs typeface="Times New Roman"/>
              </a:rPr>
              <a:t>localStorage</a:t>
            </a:r>
            <a:r>
              <a:rPr lang="en-US" sz="1000" dirty="0">
                <a:solidFill>
                  <a:srgbClr val="000000"/>
                </a:solidFill>
                <a:latin typeface="Arial"/>
                <a:ea typeface="Calibri"/>
                <a:cs typeface="Times New Roman"/>
              </a:rPr>
              <a:t>. Whenever another visit to the page occurs the number will increase and be stored in the </a:t>
            </a:r>
            <a:r>
              <a:rPr lang="en-US" sz="1000" b="1" dirty="0" err="1">
                <a:latin typeface="Arial"/>
                <a:ea typeface="Calibri"/>
                <a:cs typeface="Times New Roman"/>
              </a:rPr>
              <a:t>localStorage</a:t>
            </a:r>
            <a:r>
              <a:rPr lang="en-US" sz="1000" dirty="0">
                <a:solidFill>
                  <a:srgbClr val="000000"/>
                </a:solidFill>
                <a:latin typeface="Arial"/>
                <a:ea typeface="Calibri"/>
                <a:cs typeface="Times New Roman"/>
              </a:rPr>
              <a:t>. If the user visits the page a fifth time, the entry will be removed and the cycle will restart. This will persist across browser resets and between tabs.</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B05D5F8C-5798-44EA-BEB7-C974CCD72BE6}" type="slidenum">
              <a:rPr lang="en-US" smtClean="0"/>
              <a:t>18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12292432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After completing this</a:t>
            </a:r>
            <a:r>
              <a:rPr lang="en-US" sz="1000" dirty="0">
                <a:solidFill>
                  <a:srgbClr val="000000"/>
                </a:solidFill>
                <a:latin typeface="Arial"/>
                <a:ea typeface="Calibri"/>
                <a:cs typeface="Times New Roman"/>
              </a:rPr>
              <a:t> lesson, the students will know the basics of using two-way communications in an application. Make sure they understand that </a:t>
            </a:r>
            <a:r>
              <a:rPr lang="en-US" sz="1000" dirty="0" err="1">
                <a:solidFill>
                  <a:srgbClr val="000000"/>
                </a:solidFill>
                <a:latin typeface="Arial"/>
                <a:ea typeface="Calibri"/>
                <a:cs typeface="Times New Roman"/>
              </a:rPr>
              <a:t>SignalR</a:t>
            </a:r>
            <a:r>
              <a:rPr lang="en-US" sz="1000" dirty="0">
                <a:solidFill>
                  <a:srgbClr val="000000"/>
                </a:solidFill>
                <a:latin typeface="Arial"/>
                <a:ea typeface="Calibri"/>
                <a:cs typeface="Times New Roman"/>
              </a:rPr>
              <a:t> can be used alongside other components in an ASP.NET Core MVC application and that it is not a replacement.</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B05D5F8C-5798-44EA-BEB7-C974CCD72BE6}" type="slidenum">
              <a:rPr lang="en-US" smtClean="0"/>
              <a:t>19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2758408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Point out to the students that by utilizing these technologies to the fullest, performance can be drastically improved, as well as giving the user a more desirable overall experience.</a:t>
            </a:r>
          </a:p>
        </p:txBody>
      </p:sp>
      <p:sp>
        <p:nvSpPr>
          <p:cNvPr id="4" name="Slide Number Placeholder 3"/>
          <p:cNvSpPr>
            <a:spLocks noGrp="1"/>
          </p:cNvSpPr>
          <p:nvPr>
            <p:ph type="sldNum" sz="quarter" idx="10"/>
          </p:nvPr>
        </p:nvSpPr>
        <p:spPr/>
        <p:txBody>
          <a:bodyPr/>
          <a:lstStyle/>
          <a:p>
            <a:fld id="{B05D5F8C-5798-44EA-BEB7-C974CCD72BE6}" type="slidenum">
              <a:rPr lang="en-US" smtClean="0"/>
              <a:t>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3716403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Because not all browsers support </a:t>
            </a:r>
            <a:r>
              <a:rPr lang="en-US" sz="1000" dirty="0" err="1">
                <a:latin typeface="Arial"/>
                <a:ea typeface="Calibri"/>
                <a:cs typeface="Times New Roman"/>
              </a:rPr>
              <a:t>WebSockets</a:t>
            </a:r>
            <a:r>
              <a:rPr lang="en-US" sz="1000" dirty="0">
                <a:latin typeface="Arial"/>
                <a:ea typeface="Calibri"/>
                <a:cs typeface="Times New Roman"/>
              </a:rPr>
              <a:t>, you need to ensure you perform all necessary checks for browser support before creating the code of your application. Alternatively, use the </a:t>
            </a:r>
            <a:r>
              <a:rPr lang="en-US" sz="1000" dirty="0" err="1">
                <a:latin typeface="Arial"/>
                <a:ea typeface="Calibri"/>
                <a:cs typeface="Times New Roman"/>
              </a:rPr>
              <a:t>SignalR</a:t>
            </a:r>
            <a:r>
              <a:rPr lang="en-US" sz="1000" dirty="0">
                <a:latin typeface="Arial"/>
                <a:ea typeface="Calibri"/>
                <a:cs typeface="Times New Roman"/>
              </a:rPr>
              <a:t> technology, which includes these checks by default.</a:t>
            </a:r>
          </a:p>
        </p:txBody>
      </p:sp>
      <p:sp>
        <p:nvSpPr>
          <p:cNvPr id="4" name="Slide Number Placeholder 3"/>
          <p:cNvSpPr>
            <a:spLocks noGrp="1"/>
          </p:cNvSpPr>
          <p:nvPr>
            <p:ph type="sldNum" sz="quarter" idx="10"/>
          </p:nvPr>
        </p:nvSpPr>
        <p:spPr/>
        <p:txBody>
          <a:bodyPr/>
          <a:lstStyle/>
          <a:p>
            <a:fld id="{B05D5F8C-5798-44EA-BEB7-C974CCD72BE6}" type="slidenum">
              <a:rPr lang="en-US" smtClean="0"/>
              <a:t>20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39402229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Point out that </a:t>
            </a:r>
            <a:r>
              <a:rPr lang="en-US" sz="1000" dirty="0" err="1">
                <a:latin typeface="Arial"/>
                <a:ea typeface="Calibri"/>
                <a:cs typeface="Times New Roman"/>
              </a:rPr>
              <a:t>SignalR</a:t>
            </a:r>
            <a:r>
              <a:rPr lang="en-US" sz="1000" dirty="0">
                <a:latin typeface="Arial"/>
                <a:ea typeface="Calibri"/>
                <a:cs typeface="Times New Roman"/>
              </a:rPr>
              <a:t> will automatically determine and use optimal techniques for achieving two-way communication, preferring </a:t>
            </a:r>
            <a:r>
              <a:rPr lang="en-US" sz="1000" dirty="0" err="1">
                <a:latin typeface="Arial"/>
                <a:ea typeface="Calibri"/>
                <a:cs typeface="Times New Roman"/>
              </a:rPr>
              <a:t>WebSockets</a:t>
            </a:r>
            <a:r>
              <a:rPr lang="en-US" sz="1000" dirty="0">
                <a:latin typeface="Arial"/>
                <a:ea typeface="Calibri"/>
                <a:cs typeface="Times New Roman"/>
              </a:rPr>
              <a:t> when available. However, if the browser does not support </a:t>
            </a:r>
            <a:r>
              <a:rPr lang="en-US" sz="1000" dirty="0" err="1">
                <a:latin typeface="Arial"/>
                <a:ea typeface="Calibri"/>
                <a:cs typeface="Times New Roman"/>
              </a:rPr>
              <a:t>WebSockets</a:t>
            </a:r>
            <a:r>
              <a:rPr lang="en-US" sz="1000" dirty="0">
                <a:latin typeface="Arial"/>
                <a:ea typeface="Calibri"/>
                <a:cs typeface="Times New Roman"/>
              </a:rPr>
              <a:t>, other options such as long polling will be used instead.</a:t>
            </a:r>
          </a:p>
        </p:txBody>
      </p:sp>
      <p:sp>
        <p:nvSpPr>
          <p:cNvPr id="4" name="Slide Number Placeholder 3"/>
          <p:cNvSpPr>
            <a:spLocks noGrp="1"/>
          </p:cNvSpPr>
          <p:nvPr>
            <p:ph type="sldNum" sz="quarter" idx="10"/>
          </p:nvPr>
        </p:nvSpPr>
        <p:spPr/>
        <p:txBody>
          <a:bodyPr/>
          <a:lstStyle/>
          <a:p>
            <a:fld id="{B05D5F8C-5798-44EA-BEB7-C974CCD72BE6}" type="slidenum">
              <a:rPr lang="en-US" smtClean="0"/>
              <a:t>21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18859756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Mention that in the example on the slide, the students can see a chat hub. Whenever a connected client invokes the </a:t>
            </a:r>
            <a:r>
              <a:rPr lang="en-US" sz="1000" b="1" dirty="0" err="1">
                <a:latin typeface="Arial"/>
                <a:ea typeface="Calibri"/>
                <a:cs typeface="Times New Roman"/>
              </a:rPr>
              <a:t>MessageAll</a:t>
            </a:r>
            <a:r>
              <a:rPr lang="en-US" sz="1000" dirty="0">
                <a:latin typeface="Arial"/>
                <a:ea typeface="Calibri"/>
                <a:cs typeface="Times New Roman"/>
              </a:rPr>
              <a:t> method, all clients will receive the message as well as the user that sent it. The clients will need to implement the </a:t>
            </a:r>
            <a:r>
              <a:rPr lang="en-US" sz="1000" b="1" dirty="0" err="1">
                <a:latin typeface="Arial"/>
                <a:ea typeface="Calibri"/>
                <a:cs typeface="Times New Roman"/>
              </a:rPr>
              <a:t>NewMessage</a:t>
            </a:r>
            <a:r>
              <a:rPr lang="en-US" sz="1000" dirty="0">
                <a:latin typeface="Arial"/>
                <a:ea typeface="Calibri"/>
                <a:cs typeface="Times New Roman"/>
              </a:rPr>
              <a:t> method in order to process it.</a:t>
            </a:r>
          </a:p>
        </p:txBody>
      </p:sp>
      <p:sp>
        <p:nvSpPr>
          <p:cNvPr id="4" name="Slide Number Placeholder 3"/>
          <p:cNvSpPr>
            <a:spLocks noGrp="1"/>
          </p:cNvSpPr>
          <p:nvPr>
            <p:ph type="sldNum" sz="quarter" idx="10"/>
          </p:nvPr>
        </p:nvSpPr>
        <p:spPr/>
        <p:txBody>
          <a:bodyPr/>
          <a:lstStyle/>
          <a:p>
            <a:fld id="{B05D5F8C-5798-44EA-BEB7-C974CCD72BE6}" type="slidenum">
              <a:rPr lang="en-US" smtClean="0"/>
              <a:t>22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38809656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solidFill>
                  <a:srgbClr val="000000"/>
                </a:solidFill>
                <a:latin typeface="Arial"/>
                <a:ea typeface="Calibri"/>
                <a:cs typeface="Times New Roman"/>
              </a:rPr>
              <a:t>To run the end solution of the demo you should first install the packages using </a:t>
            </a:r>
            <a:r>
              <a:rPr lang="en-US" sz="1000" dirty="0" err="1">
                <a:solidFill>
                  <a:srgbClr val="000000"/>
                </a:solidFill>
                <a:latin typeface="Arial"/>
                <a:ea typeface="Calibri"/>
                <a:cs typeface="Times New Roman"/>
              </a:rPr>
              <a:t>npm</a:t>
            </a:r>
            <a:r>
              <a:rPr lang="en-US" sz="1000" dirty="0">
                <a:solidFill>
                  <a:srgbClr val="000000"/>
                </a:solidFill>
                <a:latin typeface="Arial"/>
                <a:ea typeface="Calibri"/>
                <a:cs typeface="Times New Roman"/>
              </a:rPr>
              <a:t>.</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Demonstration Steps</a:t>
            </a:r>
          </a:p>
          <a:p>
            <a:pPr>
              <a:lnSpc>
                <a:spcPct val="115000"/>
              </a:lnSpc>
              <a:spcAft>
                <a:spcPts val="1000"/>
              </a:spcAft>
            </a:pPr>
            <a:r>
              <a:rPr lang="en-US" sz="1000" dirty="0">
                <a:latin typeface="Arial"/>
                <a:ea typeface="Calibri"/>
                <a:cs typeface="Segoe UI"/>
              </a:rPr>
              <a:t>You will find the steps in the section “Demonstration: How to Use </a:t>
            </a:r>
            <a:r>
              <a:rPr lang="en-US" sz="1000" dirty="0" err="1">
                <a:latin typeface="Arial"/>
                <a:ea typeface="Calibri"/>
                <a:cs typeface="Segoe UI"/>
              </a:rPr>
              <a:t>SignalR</a:t>
            </a:r>
            <a:r>
              <a:rPr lang="en-US" sz="1000" dirty="0">
                <a:latin typeface="Arial"/>
                <a:ea typeface="Calibri"/>
                <a:cs typeface="Segoe UI"/>
              </a:rPr>
              <a:t>“ on the following page: </a:t>
            </a:r>
            <a:r>
              <a:rPr lang="en-US" sz="1000" u="sng" dirty="0">
                <a:solidFill>
                  <a:srgbClr val="0000FF"/>
                </a:solidFill>
                <a:latin typeface="Arial"/>
                <a:ea typeface="Calibri"/>
                <a:cs typeface="Segoe UI"/>
                <a:hlinkClick r:id="rId3"/>
              </a:rPr>
              <a:t>https://github.com/MicrosoftLearning/20486D-DevelopingASPNETMVCWebApplications/blob/master/Instructions/20486D_MOD12_DEMO.md#demonstration-how-to-use-signalr.</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B05D5F8C-5798-44EA-BEB7-C974CCD72BE6}" type="slidenum">
              <a:rPr lang="en-US" smtClean="0"/>
              <a:t>23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34685846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solidFill>
                  <a:srgbClr val="000000"/>
                </a:solidFill>
                <a:latin typeface="Arial"/>
                <a:ea typeface="Calibri"/>
                <a:cs typeface="Times New Roman"/>
              </a:rPr>
              <a:t>Mention that, by default, messages are serialized by using the JSON format. Point out the differences between JSON and </a:t>
            </a:r>
            <a:r>
              <a:rPr lang="en-US" sz="1000" dirty="0" err="1">
                <a:solidFill>
                  <a:srgbClr val="000000"/>
                </a:solidFill>
                <a:latin typeface="Arial"/>
                <a:ea typeface="Calibri"/>
                <a:cs typeface="Times New Roman"/>
              </a:rPr>
              <a:t>MessagePack</a:t>
            </a:r>
            <a:r>
              <a:rPr lang="en-US" sz="1000" dirty="0">
                <a:solidFill>
                  <a:srgbClr val="000000"/>
                </a:solidFill>
                <a:latin typeface="Arial"/>
                <a:ea typeface="Calibri"/>
                <a:cs typeface="Times New Roman"/>
              </a:rPr>
              <a:t>.</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B05D5F8C-5798-44EA-BEB7-C974CCD72BE6}" type="slidenum">
              <a:rPr lang="en-US" smtClean="0"/>
              <a:t>24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20435543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In the example on the slide, the server is set to close a connection if no message has been sent within 30 seconds of the initial handshake. Additionally, once a connection has been established, the server will ping the client to prevent a timeout once every 50 seconds.</a:t>
            </a:r>
          </a:p>
        </p:txBody>
      </p:sp>
      <p:sp>
        <p:nvSpPr>
          <p:cNvPr id="4" name="Slide Number Placeholder 3"/>
          <p:cNvSpPr>
            <a:spLocks noGrp="1"/>
          </p:cNvSpPr>
          <p:nvPr>
            <p:ph type="sldNum" sz="quarter" idx="10"/>
          </p:nvPr>
        </p:nvSpPr>
        <p:spPr/>
        <p:txBody>
          <a:bodyPr/>
          <a:lstStyle/>
          <a:p>
            <a:fld id="{B05D5F8C-5798-44EA-BEB7-C974CCD72BE6}" type="slidenum">
              <a:rPr lang="en-US" smtClean="0"/>
              <a:t>25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17508507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The Starter solution for this lab is not based on a vanilla template because it was prepared specifically for this lab. Briefly go over the code in the starter solution </a:t>
            </a:r>
            <a:r>
              <a:rPr lang="en-US" sz="1000" dirty="0">
                <a:solidFill>
                  <a:srgbClr val="000000"/>
                </a:solidFill>
                <a:latin typeface="Arial"/>
                <a:ea typeface="Calibri"/>
                <a:cs typeface="Times New Roman"/>
              </a:rPr>
              <a:t>to give the students a better idea of the context in which they are working.</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To run the end solution of the lab you should install the packages using </a:t>
            </a:r>
            <a:r>
              <a:rPr lang="en-US" sz="1000" dirty="0" err="1">
                <a:latin typeface="Arial"/>
                <a:ea typeface="Calibri"/>
                <a:cs typeface="Times New Roman"/>
              </a:rPr>
              <a:t>npm</a:t>
            </a:r>
            <a:r>
              <a:rPr lang="en-US" sz="1000" dirty="0">
                <a:latin typeface="Arial"/>
                <a:ea typeface="Calibri"/>
                <a:cs typeface="Times New Roman"/>
              </a:rPr>
              <a:t>.</a:t>
            </a:r>
          </a:p>
          <a:p>
            <a:pPr>
              <a:lnSpc>
                <a:spcPct val="115000"/>
              </a:lnSpc>
              <a:spcAft>
                <a:spcPts val="1000"/>
              </a:spcAft>
            </a:pPr>
            <a:r>
              <a:rPr lang="en-US" sz="1000" dirty="0">
                <a:latin typeface="Arial"/>
                <a:ea typeface="Calibri"/>
                <a:cs typeface="Segoe UI"/>
              </a:rPr>
              <a:t>You</a:t>
            </a:r>
            <a:r>
              <a:rPr lang="en-US" sz="1000" dirty="0">
                <a:latin typeface="Arial"/>
                <a:ea typeface="Calibri"/>
                <a:cs typeface="Times New Roman"/>
              </a:rPr>
              <a:t> </a:t>
            </a:r>
            <a:r>
              <a:rPr lang="en-US" sz="1000" dirty="0">
                <a:latin typeface="Arial"/>
                <a:ea typeface="Calibri"/>
                <a:cs typeface="Segoe UI"/>
              </a:rPr>
              <a:t>will find the high-level steps on the following page: </a:t>
            </a:r>
            <a:r>
              <a:rPr lang="en-US" sz="1000" u="sng" dirty="0">
                <a:solidFill>
                  <a:srgbClr val="0000FF"/>
                </a:solidFill>
                <a:latin typeface="Arial"/>
                <a:ea typeface="Calibri"/>
                <a:cs typeface="Segoe UI"/>
                <a:hlinkClick r:id="rId3"/>
              </a:rPr>
              <a:t>https://github.com/MicrosoftLearning/20486D-DevelopingASPNETMVCWebApplications/blob/master/Instructions/20486D_MOD12_LAB_MANUAL.md.</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You will find the detailed steps on the following page: </a:t>
            </a:r>
            <a:r>
              <a:rPr lang="en-US" sz="1000" u="sng" dirty="0">
                <a:solidFill>
                  <a:srgbClr val="0000FF"/>
                </a:solidFill>
                <a:latin typeface="Arial"/>
                <a:ea typeface="Calibri"/>
                <a:cs typeface="Segoe UI"/>
                <a:hlinkClick r:id="rId4"/>
              </a:rPr>
              <a:t>https://github.com/MicrosoftLearning/20486D-DevelopingASPNETMVCWebApplications/blob/master/Instructions/20486D_MOD12_LAK.md.</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Exercise 1: Implementing a Caching Strategy</a:t>
            </a:r>
          </a:p>
          <a:p>
            <a:pPr>
              <a:lnSpc>
                <a:spcPct val="115000"/>
              </a:lnSpc>
              <a:spcAft>
                <a:spcPts val="1000"/>
              </a:spcAft>
            </a:pPr>
            <a:r>
              <a:rPr lang="en-US" sz="1000" dirty="0">
                <a:latin typeface="Arial"/>
                <a:ea typeface="Calibri"/>
                <a:cs typeface="Times New Roman"/>
              </a:rPr>
              <a:t>To improve the performance of a web application, caching should be used in the web application. In this exercise, you will first add a cache tag helper to a view. After that, you will use the memory cache to store and retrieve items.</a:t>
            </a:r>
          </a:p>
          <a:p>
            <a:pPr>
              <a:lnSpc>
                <a:spcPct val="115000"/>
              </a:lnSpc>
              <a:spcAft>
                <a:spcPts val="1000"/>
              </a:spcAft>
            </a:pPr>
            <a:r>
              <a:rPr lang="en-US" sz="1000" dirty="0">
                <a:latin typeface="Arial"/>
                <a:ea typeface="Calibri"/>
                <a:cs typeface="Times New Roman"/>
              </a:rPr>
              <a:t>The main tasks for this exercise are as follows:</a:t>
            </a: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Add a cache tag helper to a view</a:t>
            </a: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Insert data to be cached by the cache tag helper</a:t>
            </a: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Run the application</a:t>
            </a: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Insert items to a memory cache</a:t>
            </a: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Run the application</a:t>
            </a:r>
          </a:p>
          <a:p>
            <a:pPr>
              <a:lnSpc>
                <a:spcPct val="115000"/>
              </a:lnSpc>
              <a:spcAft>
                <a:spcPts val="1000"/>
              </a:spcAft>
            </a:pPr>
            <a:r>
              <a:rPr lang="en-US" sz="1000" b="1" dirty="0">
                <a:latin typeface="Arial"/>
                <a:ea typeface="Calibri"/>
                <a:cs typeface="Times New Roman"/>
              </a:rPr>
              <a:t>Exercise 2: Managing State</a:t>
            </a:r>
          </a:p>
          <a:p>
            <a:pPr>
              <a:lnSpc>
                <a:spcPct val="115000"/>
              </a:lnSpc>
              <a:spcAft>
                <a:spcPts val="1000"/>
              </a:spcAft>
            </a:pPr>
            <a:r>
              <a:rPr lang="en-US" sz="1000" dirty="0">
                <a:latin typeface="Arial"/>
                <a:ea typeface="Calibri"/>
                <a:cs typeface="Times New Roman"/>
              </a:rPr>
              <a:t>To retain information across requests, the state should be used in the web application. In this exercise, you will use session state to manage state in the web application.</a:t>
            </a:r>
          </a:p>
        </p:txBody>
      </p:sp>
      <p:sp>
        <p:nvSpPr>
          <p:cNvPr id="4" name="Slide Number Placeholder 3"/>
          <p:cNvSpPr>
            <a:spLocks noGrp="1"/>
          </p:cNvSpPr>
          <p:nvPr>
            <p:ph type="sldNum" sz="quarter" idx="10"/>
          </p:nvPr>
        </p:nvSpPr>
        <p:spPr/>
        <p:txBody>
          <a:bodyPr/>
          <a:lstStyle/>
          <a:p>
            <a:fld id="{B05D5F8C-5798-44EA-BEB7-C974CCD72BE6}" type="slidenum">
              <a:rPr lang="en-US" smtClean="0"/>
              <a:t>26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a:latin typeface="Arial"/>
              </a:rPr>
              <a:t>(More notes on the next slide)</a:t>
            </a:r>
          </a:p>
        </p:txBody>
      </p:sp>
    </p:spTree>
    <p:extLst>
      <p:ext uri="{BB962C8B-B14F-4D97-AF65-F5344CB8AC3E}">
        <p14:creationId xmlns:p14="http://schemas.microsoft.com/office/powerpoint/2010/main" val="6677902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995"/>
              </a:spcAft>
              <a:tabLst>
                <a:tab pos="457200" algn="l"/>
              </a:tabLst>
            </a:pPr>
            <a:r>
              <a:rPr lang="en-GB" sz="1000" dirty="0">
                <a:solidFill>
                  <a:srgbClr val="000000"/>
                </a:solidFill>
                <a:latin typeface="Arial"/>
                <a:ea typeface="Calibri"/>
                <a:cs typeface="Times New Roman"/>
              </a:rPr>
              <a:t>The main tasks for this exercise are as follows:</a:t>
            </a: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Enable working with sessions</a:t>
            </a: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Use session to store values</a:t>
            </a: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Retrieve values from a session</a:t>
            </a: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Run the application and navigate from view to view</a:t>
            </a:r>
          </a:p>
          <a:p>
            <a:pPr lvl="0">
              <a:lnSpc>
                <a:spcPct val="115000"/>
              </a:lnSpc>
              <a:spcAft>
                <a:spcPts val="1000"/>
              </a:spcAft>
            </a:pPr>
            <a:r>
              <a:rPr lang="en-US" sz="1000" b="1" dirty="0">
                <a:solidFill>
                  <a:prstClr val="black"/>
                </a:solidFill>
                <a:latin typeface="Arial"/>
                <a:ea typeface="Calibri"/>
                <a:cs typeface="Times New Roman"/>
              </a:rPr>
              <a:t>Exercise 3: Two-Way Communication</a:t>
            </a:r>
          </a:p>
          <a:p>
            <a:pPr>
              <a:lnSpc>
                <a:spcPct val="115000"/>
              </a:lnSpc>
              <a:spcAft>
                <a:spcPts val="1000"/>
              </a:spcAft>
            </a:pPr>
            <a:r>
              <a:rPr lang="en-US" sz="1000" dirty="0">
                <a:latin typeface="Arial"/>
                <a:ea typeface="Calibri"/>
                <a:cs typeface="Times New Roman"/>
              </a:rPr>
              <a:t>In this exercise, you will first add a </a:t>
            </a:r>
            <a:r>
              <a:rPr lang="en-US" sz="1000" dirty="0" err="1">
                <a:latin typeface="Arial"/>
                <a:ea typeface="Calibri"/>
                <a:cs typeface="Times New Roman"/>
              </a:rPr>
              <a:t>SignalR</a:t>
            </a:r>
            <a:r>
              <a:rPr lang="en-US" sz="1000" dirty="0">
                <a:latin typeface="Arial"/>
                <a:ea typeface="Calibri"/>
                <a:cs typeface="Times New Roman"/>
              </a:rPr>
              <a:t> Hub class named </a:t>
            </a:r>
            <a:r>
              <a:rPr lang="en-US" sz="1000" dirty="0" err="1">
                <a:latin typeface="Arial"/>
                <a:ea typeface="Calibri"/>
                <a:cs typeface="Times New Roman"/>
              </a:rPr>
              <a:t>ChatHub</a:t>
            </a:r>
            <a:r>
              <a:rPr lang="en-US" sz="1000" dirty="0">
                <a:latin typeface="Arial"/>
                <a:ea typeface="Calibri"/>
                <a:cs typeface="Times New Roman"/>
              </a:rPr>
              <a:t>. You will then add a </a:t>
            </a:r>
            <a:r>
              <a:rPr lang="en-US" sz="1000" dirty="0" err="1">
                <a:latin typeface="Arial"/>
                <a:ea typeface="Calibri"/>
                <a:cs typeface="Times New Roman"/>
              </a:rPr>
              <a:t>SignalR</a:t>
            </a:r>
            <a:r>
              <a:rPr lang="en-US" sz="1000" dirty="0">
                <a:latin typeface="Arial"/>
                <a:ea typeface="Calibri"/>
                <a:cs typeface="Times New Roman"/>
              </a:rPr>
              <a:t> Hub class named </a:t>
            </a:r>
            <a:r>
              <a:rPr lang="en-US" sz="1000" dirty="0" err="1">
                <a:latin typeface="Arial"/>
                <a:ea typeface="Calibri"/>
                <a:cs typeface="Times New Roman"/>
              </a:rPr>
              <a:t>ChatHub</a:t>
            </a:r>
            <a:r>
              <a:rPr lang="en-US" sz="1000" dirty="0">
                <a:latin typeface="Arial"/>
                <a:ea typeface="Calibri"/>
                <a:cs typeface="Times New Roman"/>
              </a:rPr>
              <a:t>, and register the </a:t>
            </a:r>
            <a:r>
              <a:rPr lang="en-US" sz="1000" dirty="0" err="1">
                <a:latin typeface="Arial"/>
                <a:ea typeface="Calibri"/>
                <a:cs typeface="Times New Roman"/>
              </a:rPr>
              <a:t>ChatHub</a:t>
            </a:r>
            <a:r>
              <a:rPr lang="en-US" sz="1000" dirty="0">
                <a:latin typeface="Arial"/>
                <a:ea typeface="Calibri"/>
                <a:cs typeface="Times New Roman"/>
              </a:rPr>
              <a:t> in the Startup class. Then, you will add a chat view. Finally, you will write the JavaScript code to connect to the server, and run the application and navigate from view to view.</a:t>
            </a:r>
          </a:p>
          <a:p>
            <a:pPr>
              <a:lnSpc>
                <a:spcPct val="115000"/>
              </a:lnSpc>
              <a:spcAft>
                <a:spcPts val="1000"/>
              </a:spcAft>
            </a:pPr>
            <a:r>
              <a:rPr lang="en-GB" sz="1000" dirty="0">
                <a:solidFill>
                  <a:srgbClr val="000000"/>
                </a:solidFill>
                <a:latin typeface="Arial"/>
                <a:ea typeface="Calibri"/>
                <a:cs typeface="Times New Roman"/>
              </a:rPr>
              <a:t>The main tasks for this exercise are as follows:</a:t>
            </a:r>
            <a:endParaRPr lang="en-US" sz="1000" dirty="0">
              <a:latin typeface="Arial"/>
              <a:ea typeface="Calibri"/>
              <a:cs typeface="Times New Roman"/>
            </a:endParaRP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Add a </a:t>
            </a:r>
            <a:r>
              <a:rPr lang="en-US" sz="1000" dirty="0" err="1">
                <a:solidFill>
                  <a:srgbClr val="000000"/>
                </a:solidFill>
                <a:latin typeface="Arial"/>
                <a:ea typeface="Calibri"/>
                <a:cs typeface="Times New Roman"/>
              </a:rPr>
              <a:t>SignalR</a:t>
            </a:r>
            <a:r>
              <a:rPr lang="en-US" sz="1000" dirty="0">
                <a:solidFill>
                  <a:srgbClr val="000000"/>
                </a:solidFill>
                <a:latin typeface="Arial"/>
                <a:ea typeface="Calibri"/>
                <a:cs typeface="Times New Roman"/>
              </a:rPr>
              <a:t> Hub class named </a:t>
            </a:r>
            <a:r>
              <a:rPr lang="en-US" sz="1000" dirty="0" err="1">
                <a:solidFill>
                  <a:srgbClr val="000000"/>
                </a:solidFill>
                <a:latin typeface="Arial"/>
                <a:ea typeface="Calibri"/>
                <a:cs typeface="Times New Roman"/>
              </a:rPr>
              <a:t>ChatHub</a:t>
            </a:r>
            <a:endParaRPr lang="en-US" sz="1000" dirty="0">
              <a:solidFill>
                <a:srgbClr val="000000"/>
              </a:solidFill>
              <a:latin typeface="Arial"/>
              <a:ea typeface="Calibri"/>
              <a:cs typeface="Times New Roman"/>
            </a:endParaRP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Register the </a:t>
            </a:r>
            <a:r>
              <a:rPr lang="en-US" sz="1000" dirty="0" err="1">
                <a:solidFill>
                  <a:srgbClr val="000000"/>
                </a:solidFill>
                <a:latin typeface="Arial"/>
                <a:ea typeface="Calibri"/>
                <a:cs typeface="Times New Roman"/>
              </a:rPr>
              <a:t>ChatHub</a:t>
            </a:r>
            <a:r>
              <a:rPr lang="en-US" sz="1000" dirty="0">
                <a:solidFill>
                  <a:srgbClr val="000000"/>
                </a:solidFill>
                <a:latin typeface="Arial"/>
                <a:ea typeface="Calibri"/>
                <a:cs typeface="Times New Roman"/>
              </a:rPr>
              <a:t> in the Startup class</a:t>
            </a: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Add a chat view</a:t>
            </a: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Write the JavaScript code to connect to the server</a:t>
            </a: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Run the application</a:t>
            </a:r>
          </a:p>
        </p:txBody>
      </p:sp>
      <p:sp>
        <p:nvSpPr>
          <p:cNvPr id="4" name="Slide Number Placeholder 3"/>
          <p:cNvSpPr>
            <a:spLocks noGrp="1"/>
          </p:cNvSpPr>
          <p:nvPr>
            <p:ph type="sldNum" sz="quarter" idx="10"/>
          </p:nvPr>
        </p:nvSpPr>
        <p:spPr/>
        <p:txBody>
          <a:bodyPr/>
          <a:lstStyle/>
          <a:p>
            <a:fld id="{B05D5F8C-5798-44EA-BEB7-C974CCD72BE6}" type="slidenum">
              <a:rPr lang="en-US" smtClean="0"/>
              <a:t>27</a:t>
            </a:fld>
            <a:endParaRPr lang="en-US"/>
          </a:p>
        </p:txBody>
      </p:sp>
      <p:sp>
        <p:nvSpPr>
          <p:cNvPr id="6" name="Rectangle 5"/>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7" name="Rectangle 6"/>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35994370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endParaRPr lang="en-US" dirty="0"/>
          </a:p>
        </p:txBody>
      </p:sp>
      <p:sp>
        <p:nvSpPr>
          <p:cNvPr id="4" name="Slide Number Placeholder 3"/>
          <p:cNvSpPr>
            <a:spLocks noGrp="1"/>
          </p:cNvSpPr>
          <p:nvPr>
            <p:ph type="sldNum" sz="quarter" idx="10"/>
          </p:nvPr>
        </p:nvSpPr>
        <p:spPr/>
        <p:txBody>
          <a:bodyPr/>
          <a:lstStyle/>
          <a:p>
            <a:fld id="{B05D5F8C-5798-44EA-BEB7-C974CCD72BE6}" type="slidenum">
              <a:rPr lang="en-US" smtClean="0"/>
              <a:t>28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8310375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solidFill>
                  <a:srgbClr val="000000"/>
                </a:solidFill>
                <a:latin typeface="Arial"/>
                <a:ea typeface="Calibri"/>
                <a:cs typeface="Times New Roman"/>
              </a:rPr>
              <a:t>A member of your team added a product to the database. However, when he looks in the browser he can’t see this product. Can you explain to him why?</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The products are retrieved from the database and then they are stored in a memory cache. In case your colleague ran the application before adding the product to the database, he will see data from the cache, and the new product won’t appear in the browser.</a:t>
            </a: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A member of your team changed the </a:t>
            </a:r>
            <a:r>
              <a:rPr lang="en-US" sz="1000" b="1" dirty="0">
                <a:latin typeface="Arial"/>
                <a:ea typeface="Calibri"/>
                <a:cs typeface="Times New Roman"/>
              </a:rPr>
              <a:t>Configure</a:t>
            </a:r>
            <a:r>
              <a:rPr lang="en-US" sz="1000" dirty="0">
                <a:latin typeface="Arial"/>
                <a:ea typeface="Calibri"/>
                <a:cs typeface="Times New Roman"/>
              </a:rPr>
              <a:t> method in the </a:t>
            </a:r>
            <a:r>
              <a:rPr lang="en-US" sz="1000" b="1" dirty="0">
                <a:latin typeface="Arial"/>
                <a:ea typeface="Calibri"/>
                <a:cs typeface="Times New Roman"/>
              </a:rPr>
              <a:t>Startup</a:t>
            </a:r>
            <a:r>
              <a:rPr lang="en-US" sz="1000" dirty="0">
                <a:latin typeface="Arial"/>
                <a:ea typeface="Calibri"/>
                <a:cs typeface="Times New Roman"/>
              </a:rPr>
              <a:t> class, so calling to the </a:t>
            </a:r>
            <a:r>
              <a:rPr lang="en-US" sz="1000" b="1" dirty="0" err="1">
                <a:latin typeface="Arial"/>
                <a:ea typeface="Calibri"/>
                <a:cs typeface="Times New Roman"/>
              </a:rPr>
              <a:t>UseMvc</a:t>
            </a:r>
            <a:r>
              <a:rPr lang="en-US" sz="1000" dirty="0">
                <a:latin typeface="Arial"/>
                <a:ea typeface="Calibri"/>
                <a:cs typeface="Times New Roman"/>
              </a:rPr>
              <a:t> middleware occurs before calling the </a:t>
            </a:r>
            <a:r>
              <a:rPr lang="en-US" sz="1000" b="1" dirty="0" err="1">
                <a:latin typeface="Arial"/>
                <a:ea typeface="Calibri"/>
                <a:cs typeface="Times New Roman"/>
              </a:rPr>
              <a:t>UseSignalR</a:t>
            </a:r>
            <a:r>
              <a:rPr lang="en-US" sz="1000" dirty="0">
                <a:latin typeface="Arial"/>
                <a:ea typeface="Calibri"/>
                <a:cs typeface="Times New Roman"/>
              </a:rPr>
              <a:t> middleware. Can you explain to him what is the impact of his change? </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solidFill>
                  <a:srgbClr val="000000"/>
                </a:solidFill>
                <a:latin typeface="Arial"/>
                <a:ea typeface="Calibri"/>
                <a:cs typeface="Times New Roman"/>
              </a:rPr>
              <a:t>It is a good idea to set up </a:t>
            </a:r>
            <a:r>
              <a:rPr lang="en-US" sz="1000" dirty="0" err="1">
                <a:solidFill>
                  <a:srgbClr val="000000"/>
                </a:solidFill>
                <a:latin typeface="Arial"/>
                <a:ea typeface="Calibri"/>
                <a:cs typeface="Times New Roman"/>
              </a:rPr>
              <a:t>SignalR</a:t>
            </a:r>
            <a:r>
              <a:rPr lang="en-US" sz="1000" dirty="0">
                <a:solidFill>
                  <a:srgbClr val="000000"/>
                </a:solidFill>
                <a:latin typeface="Arial"/>
                <a:ea typeface="Calibri"/>
                <a:cs typeface="Times New Roman"/>
              </a:rPr>
              <a:t> middleware before setting up ASP.NET Core MVC middleware in the pipeline. This ensures </a:t>
            </a:r>
            <a:r>
              <a:rPr lang="en-US" sz="1000" dirty="0" err="1">
                <a:solidFill>
                  <a:srgbClr val="000000"/>
                </a:solidFill>
                <a:latin typeface="Arial"/>
                <a:ea typeface="Calibri"/>
                <a:cs typeface="Times New Roman"/>
              </a:rPr>
              <a:t>SignalR</a:t>
            </a:r>
            <a:r>
              <a:rPr lang="en-US" sz="1000" dirty="0">
                <a:solidFill>
                  <a:srgbClr val="000000"/>
                </a:solidFill>
                <a:latin typeface="Arial"/>
                <a:ea typeface="Calibri"/>
                <a:cs typeface="Times New Roman"/>
              </a:rPr>
              <a:t> related routes will not accidentally be sent to the ASP.NET Core MVC framework</a:t>
            </a:r>
            <a:r>
              <a:rPr lang="en-GB" sz="1000" dirty="0">
                <a:latin typeface="Arial"/>
                <a:ea typeface="Calibri"/>
                <a:cs typeface="Times New Roman"/>
              </a:rPr>
              <a:t>.</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B05D5F8C-5798-44EA-BEB7-C974CCD72BE6}" type="slidenum">
              <a:rPr lang="en-US" smtClean="0"/>
              <a:t>29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1929890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solidFill>
                  <a:srgbClr val="000000"/>
                </a:solidFill>
                <a:latin typeface="Arial"/>
                <a:ea typeface="Calibri"/>
                <a:cs typeface="Times New Roman"/>
              </a:rPr>
              <a:t>Make sure to point out that for caching the focus should be on caching information that is requested frequently. Caching custom filtered data or caching data which updates frequently can cause a negative impact on the application. Ensure the students are aware of when caching should and shouldn't be used.</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B05D5F8C-5798-44EA-BEB7-C974CCD72BE6}" type="slidenum">
              <a:rPr lang="en-US" smtClean="0"/>
              <a:t>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21019248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b="1" dirty="0">
                <a:latin typeface="Arial"/>
                <a:ea typeface="Calibri"/>
                <a:cs typeface="Times New Roman"/>
              </a:rPr>
              <a:t>Review Question</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How</a:t>
            </a:r>
            <a:r>
              <a:rPr lang="en-US" sz="1000" dirty="0">
                <a:solidFill>
                  <a:srgbClr val="000000"/>
                </a:solidFill>
                <a:latin typeface="Arial"/>
                <a:ea typeface="Calibri"/>
                <a:cs typeface="Times New Roman"/>
              </a:rPr>
              <a:t> would you use of the technologies covered in this topic on a shopping website?</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Caching</a:t>
            </a:r>
            <a:r>
              <a:rPr lang="en-US" sz="1000" dirty="0">
                <a:solidFill>
                  <a:srgbClr val="000000"/>
                </a:solidFill>
                <a:latin typeface="Arial"/>
                <a:ea typeface="Calibri"/>
                <a:cs typeface="Times New Roman"/>
              </a:rPr>
              <a:t> can be used in a store by keeping lists of products for common searches once they have been performed. This can help reduce the time if the user returns to one of those searches. State meanwhile can be used to give authenticated users information related to previous search history and add additional features for logged in users. Meanwhile, </a:t>
            </a:r>
            <a:r>
              <a:rPr lang="en-US" sz="1000" dirty="0" err="1">
                <a:solidFill>
                  <a:srgbClr val="000000"/>
                </a:solidFill>
                <a:latin typeface="Arial"/>
                <a:ea typeface="Calibri"/>
                <a:cs typeface="Times New Roman"/>
              </a:rPr>
              <a:t>SignalR</a:t>
            </a:r>
            <a:r>
              <a:rPr lang="en-US" sz="1000" dirty="0">
                <a:solidFill>
                  <a:srgbClr val="000000"/>
                </a:solidFill>
                <a:latin typeface="Arial"/>
                <a:ea typeface="Calibri"/>
                <a:cs typeface="Times New Roman"/>
              </a:rPr>
              <a:t> can be used to deliver important messages as they occur, such as wish list items going on sale.</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Note: </a:t>
            </a:r>
            <a:r>
              <a:rPr lang="en-US" sz="1000" dirty="0">
                <a:solidFill>
                  <a:srgbClr val="000000"/>
                </a:solidFill>
                <a:latin typeface="Arial"/>
                <a:ea typeface="Calibri"/>
                <a:cs typeface="Times New Roman"/>
              </a:rPr>
              <a:t>R</a:t>
            </a:r>
            <a:r>
              <a:rPr lang="en-US" sz="1000" dirty="0">
                <a:latin typeface="Arial"/>
                <a:ea typeface="Calibri"/>
                <a:cs typeface="Times New Roman"/>
              </a:rPr>
              <a:t>emember that all of these technologies, while extremely helpful, should be considered before usage. If there is no complicated server-side logic or integration with external resources, caching might not be useful. If </a:t>
            </a:r>
            <a:r>
              <a:rPr lang="en-US" sz="1000" dirty="0">
                <a:solidFill>
                  <a:srgbClr val="000000"/>
                </a:solidFill>
                <a:latin typeface="Arial"/>
                <a:ea typeface="Calibri"/>
                <a:cs typeface="Times New Roman"/>
              </a:rPr>
              <a:t>the application is designed to work as a stateless experience, there is no need to use state. And if the application does not require two-way communication, you should not use </a:t>
            </a:r>
            <a:r>
              <a:rPr lang="en-US" sz="1000" dirty="0" err="1">
                <a:solidFill>
                  <a:srgbClr val="000000"/>
                </a:solidFill>
                <a:latin typeface="Arial"/>
                <a:ea typeface="Calibri"/>
                <a:cs typeface="Times New Roman"/>
              </a:rPr>
              <a:t>SignalR</a:t>
            </a:r>
            <a:r>
              <a:rPr lang="en-US" sz="1000" dirty="0">
                <a:solidFill>
                  <a:srgbClr val="000000"/>
                </a:solidFill>
                <a:latin typeface="Arial"/>
                <a:ea typeface="Calibri"/>
                <a:cs typeface="Times New Roman"/>
              </a:rPr>
              <a:t>. As with any other feature, consider the benefits before using these.</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Common Issues and Troubleshooting Tips</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Common Issue: </a:t>
            </a:r>
            <a:r>
              <a:rPr lang="en-US" sz="1000" dirty="0">
                <a:latin typeface="Arial"/>
                <a:ea typeface="Calibri"/>
                <a:cs typeface="Times New Roman"/>
              </a:rPr>
              <a:t>After adding a </a:t>
            </a:r>
            <a:r>
              <a:rPr lang="en-US" sz="1000" dirty="0" err="1">
                <a:latin typeface="Arial"/>
                <a:ea typeface="Calibri"/>
                <a:cs typeface="Times New Roman"/>
              </a:rPr>
              <a:t>SignalR</a:t>
            </a:r>
            <a:r>
              <a:rPr lang="en-US" sz="1000" dirty="0">
                <a:latin typeface="Arial"/>
                <a:ea typeface="Calibri"/>
                <a:cs typeface="Times New Roman"/>
              </a:rPr>
              <a:t> hub a controller is not working     </a:t>
            </a:r>
          </a:p>
          <a:p>
            <a:pPr>
              <a:lnSpc>
                <a:spcPct val="115000"/>
              </a:lnSpc>
              <a:spcAft>
                <a:spcPts val="1000"/>
              </a:spcAft>
            </a:pPr>
            <a:r>
              <a:rPr lang="en-US" sz="1000" b="1" dirty="0">
                <a:latin typeface="Arial"/>
                <a:ea typeface="Calibri"/>
                <a:cs typeface="Times New Roman"/>
              </a:rPr>
              <a:t>Troubleshooting Tip: </a:t>
            </a:r>
            <a:r>
              <a:rPr lang="en-US" sz="1000" dirty="0">
                <a:solidFill>
                  <a:srgbClr val="000000"/>
                </a:solidFill>
                <a:latin typeface="Arial"/>
                <a:ea typeface="Calibri"/>
                <a:cs typeface="Times New Roman"/>
              </a:rPr>
              <a:t>Ensure that </a:t>
            </a:r>
            <a:r>
              <a:rPr lang="en-US" sz="1000" b="1" dirty="0" err="1">
                <a:latin typeface="Arial"/>
                <a:ea typeface="Calibri"/>
                <a:cs typeface="Times New Roman"/>
              </a:rPr>
              <a:t>UseMvc</a:t>
            </a:r>
            <a:r>
              <a:rPr lang="en-US" sz="1000" dirty="0">
                <a:solidFill>
                  <a:srgbClr val="000000"/>
                </a:solidFill>
                <a:latin typeface="Arial"/>
                <a:ea typeface="Calibri"/>
                <a:cs typeface="Times New Roman"/>
              </a:rPr>
              <a:t> is called after </a:t>
            </a:r>
            <a:r>
              <a:rPr lang="en-US" sz="1000" b="1" dirty="0" err="1">
                <a:latin typeface="Arial"/>
                <a:ea typeface="Calibri"/>
                <a:cs typeface="Times New Roman"/>
              </a:rPr>
              <a:t>UseSignalR</a:t>
            </a:r>
            <a:r>
              <a:rPr lang="en-US" sz="1000" dirty="0">
                <a:solidFill>
                  <a:srgbClr val="000000"/>
                </a:solidFill>
                <a:latin typeface="Arial"/>
                <a:ea typeface="Calibri"/>
                <a:cs typeface="Times New Roman"/>
              </a:rPr>
              <a:t> in the </a:t>
            </a:r>
            <a:r>
              <a:rPr lang="en-US" sz="1000" b="1" dirty="0">
                <a:latin typeface="Arial"/>
                <a:ea typeface="Calibri"/>
                <a:cs typeface="Times New Roman"/>
              </a:rPr>
              <a:t>Configure</a:t>
            </a:r>
            <a:r>
              <a:rPr lang="en-US" sz="1000" dirty="0">
                <a:solidFill>
                  <a:srgbClr val="000000"/>
                </a:solidFill>
                <a:latin typeface="Arial"/>
                <a:ea typeface="Calibri"/>
                <a:cs typeface="Times New Roman"/>
              </a:rPr>
              <a:t> method and that there are no conflicts between the hub routes and the MVC routes.</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Common Issue: </a:t>
            </a:r>
            <a:r>
              <a:rPr lang="en-US" sz="1000" dirty="0" err="1">
                <a:latin typeface="Arial"/>
                <a:ea typeface="Calibri"/>
                <a:cs typeface="Times New Roman"/>
              </a:rPr>
              <a:t>SignalR</a:t>
            </a:r>
            <a:r>
              <a:rPr lang="en-US" sz="1000" dirty="0">
                <a:latin typeface="Arial"/>
                <a:ea typeface="Calibri"/>
                <a:cs typeface="Times New Roman"/>
              </a:rPr>
              <a:t> connection appears to have timed out and is no longer working</a:t>
            </a:r>
          </a:p>
          <a:p>
            <a:pPr>
              <a:lnSpc>
                <a:spcPct val="115000"/>
              </a:lnSpc>
              <a:spcAft>
                <a:spcPts val="1000"/>
              </a:spcAft>
            </a:pPr>
            <a:r>
              <a:rPr lang="en-US" sz="1000" b="1" dirty="0">
                <a:latin typeface="Arial"/>
                <a:ea typeface="Calibri"/>
                <a:cs typeface="Times New Roman"/>
              </a:rPr>
              <a:t>Troubleshooting Tip: </a:t>
            </a:r>
            <a:r>
              <a:rPr lang="en-US" sz="1000" dirty="0">
                <a:solidFill>
                  <a:srgbClr val="000000"/>
                </a:solidFill>
                <a:latin typeface="Arial"/>
                <a:ea typeface="Calibri"/>
                <a:cs typeface="Times New Roman"/>
              </a:rPr>
              <a:t>Ensure that a </a:t>
            </a:r>
            <a:r>
              <a:rPr lang="en-US" sz="1000" b="1" dirty="0" err="1">
                <a:latin typeface="Arial"/>
                <a:ea typeface="Calibri"/>
                <a:cs typeface="Times New Roman"/>
              </a:rPr>
              <a:t>KeepAliveInterval</a:t>
            </a:r>
            <a:r>
              <a:rPr lang="en-US" sz="1000" dirty="0">
                <a:solidFill>
                  <a:srgbClr val="000000"/>
                </a:solidFill>
                <a:latin typeface="Arial"/>
                <a:ea typeface="Calibri"/>
                <a:cs typeface="Times New Roman"/>
              </a:rPr>
              <a:t> is configured as part of the </a:t>
            </a:r>
            <a:r>
              <a:rPr lang="en-US" sz="1000" b="1" dirty="0" err="1">
                <a:latin typeface="Arial"/>
                <a:ea typeface="Calibri"/>
                <a:cs typeface="Times New Roman"/>
              </a:rPr>
              <a:t>HubOptions</a:t>
            </a:r>
            <a:r>
              <a:rPr lang="en-US" sz="1000" dirty="0">
                <a:solidFill>
                  <a:srgbClr val="000000"/>
                </a:solidFill>
                <a:latin typeface="Arial"/>
                <a:ea typeface="Calibri"/>
                <a:cs typeface="Times New Roman"/>
              </a:rPr>
              <a:t> object and that it is less than the client side </a:t>
            </a:r>
            <a:r>
              <a:rPr lang="en-US" sz="1000" b="1" dirty="0" err="1">
                <a:latin typeface="Arial"/>
                <a:ea typeface="Calibri"/>
                <a:cs typeface="Times New Roman"/>
              </a:rPr>
              <a:t>serverTimeoutInMilliseconds</a:t>
            </a:r>
            <a:r>
              <a:rPr lang="en-US" sz="1000" dirty="0">
                <a:solidFill>
                  <a:srgbClr val="000000"/>
                </a:solidFill>
                <a:latin typeface="Arial"/>
                <a:ea typeface="Calibri"/>
                <a:cs typeface="Times New Roman"/>
              </a:rPr>
              <a:t> time.</a:t>
            </a:r>
          </a:p>
          <a:p>
            <a:pPr>
              <a:lnSpc>
                <a:spcPct val="115000"/>
              </a:lnSpc>
              <a:spcAft>
                <a:spcPts val="1000"/>
              </a:spcAft>
            </a:pPr>
            <a:r>
              <a:rPr lang="en-IN" sz="1000" b="1" dirty="0">
                <a:latin typeface="Arial" panose="020B0604020202020204" pitchFamily="34" charset="0"/>
                <a:cs typeface="Arial" panose="020B0604020202020204" pitchFamily="34" charset="0"/>
              </a:rPr>
              <a:t>Note: </a:t>
            </a:r>
            <a:r>
              <a:rPr lang="en-IN" sz="1000" dirty="0">
                <a:latin typeface="Arial" panose="020B0604020202020204" pitchFamily="34" charset="0"/>
                <a:cs typeface="Arial" panose="020B0604020202020204" pitchFamily="34" charset="0"/>
              </a:rPr>
              <a:t>Ensure that you cover the common issues and the corresponding troubleshooting tips listed in this section. Encourage students to share tips from their own work environments</a:t>
            </a:r>
            <a:endParaRPr lang="en-US" sz="1000" dirty="0">
              <a:latin typeface="Arial" panose="020B0604020202020204" pitchFamily="34" charset="0"/>
              <a:ea typeface="Calibri"/>
              <a:cs typeface="Arial" panose="020B0604020202020204" pitchFamily="34" charset="0"/>
            </a:endParaRPr>
          </a:p>
        </p:txBody>
      </p:sp>
      <p:sp>
        <p:nvSpPr>
          <p:cNvPr id="4" name="Slide Number Placeholder 3"/>
          <p:cNvSpPr>
            <a:spLocks noGrp="1"/>
          </p:cNvSpPr>
          <p:nvPr>
            <p:ph type="sldNum" sz="quarter" idx="10"/>
          </p:nvPr>
        </p:nvSpPr>
        <p:spPr/>
        <p:txBody>
          <a:bodyPr/>
          <a:lstStyle/>
          <a:p>
            <a:fld id="{B05D5F8C-5798-44EA-BEB7-C974CCD72BE6}" type="slidenum">
              <a:rPr lang="en-US" smtClean="0"/>
              <a:t>30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3918293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When an application receives a repeated user request, the application can render content from the cache in the memory of a web server. Caching reduces the need for the server to process that specific request and allows server resources to handle other tasks or requests. Caching also increases the number of users a server can manage. </a:t>
            </a:r>
          </a:p>
        </p:txBody>
      </p:sp>
      <p:sp>
        <p:nvSpPr>
          <p:cNvPr id="4" name="Slide Number Placeholder 3"/>
          <p:cNvSpPr>
            <a:spLocks noGrp="1"/>
          </p:cNvSpPr>
          <p:nvPr>
            <p:ph type="sldNum" sz="quarter" idx="10"/>
          </p:nvPr>
        </p:nvSpPr>
        <p:spPr/>
        <p:txBody>
          <a:bodyPr/>
          <a:lstStyle/>
          <a:p>
            <a:fld id="{B05D5F8C-5798-44EA-BEB7-C974CCD72BE6}" type="slidenum">
              <a:rPr lang="en-US" smtClean="0"/>
              <a:t>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730583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Point out that caching too much information could cause frequent caching purges, which could cause more important caches to be cleared too early.</a:t>
            </a:r>
          </a:p>
        </p:txBody>
      </p:sp>
      <p:sp>
        <p:nvSpPr>
          <p:cNvPr id="4" name="Slide Number Placeholder 3"/>
          <p:cNvSpPr>
            <a:spLocks noGrp="1"/>
          </p:cNvSpPr>
          <p:nvPr>
            <p:ph type="sldNum" sz="quarter" idx="10"/>
          </p:nvPr>
        </p:nvSpPr>
        <p:spPr/>
        <p:txBody>
          <a:bodyPr/>
          <a:lstStyle/>
          <a:p>
            <a:fld id="{B05D5F8C-5798-44EA-BEB7-C974CCD72BE6}" type="slidenum">
              <a:rPr lang="en-US" smtClean="0"/>
              <a:t>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3397045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Mention that by default, the </a:t>
            </a:r>
            <a:r>
              <a:rPr lang="en-US" sz="1000" b="1">
                <a:latin typeface="Arial"/>
                <a:ea typeface="Calibri"/>
                <a:cs typeface="Times New Roman"/>
              </a:rPr>
              <a:t>cache</a:t>
            </a:r>
            <a:r>
              <a:rPr lang="en-US" sz="1000">
                <a:latin typeface="Arial"/>
                <a:ea typeface="Calibri"/>
                <a:cs typeface="Times New Roman"/>
              </a:rPr>
              <a:t> tag helper persists for 20 minutes before expiry.</a:t>
            </a:r>
          </a:p>
        </p:txBody>
      </p:sp>
      <p:sp>
        <p:nvSpPr>
          <p:cNvPr id="4" name="Slide Number Placeholder 3"/>
          <p:cNvSpPr>
            <a:spLocks noGrp="1"/>
          </p:cNvSpPr>
          <p:nvPr>
            <p:ph type="sldNum" sz="quarter" idx="10"/>
          </p:nvPr>
        </p:nvSpPr>
        <p:spPr/>
        <p:txBody>
          <a:bodyPr/>
          <a:lstStyle/>
          <a:p>
            <a:fld id="{B05D5F8C-5798-44EA-BEB7-C974CCD72BE6}" type="slidenum">
              <a:rPr lang="en-US" smtClean="0"/>
              <a:t>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28695978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Note that the starter solution for this demo is not based on a vanilla template because it was prepared specifically for this demonstration. The starter solution already contains controller, view component and model. Controllers are covered in Module 4, “Developing Controllers”, view components in Module 5, “Developing Views”, and models in Module 6, “Developing Models”. The starter solution also contains an Entity Framework context, which is used to connect to a Microsoft SQL Server database. Entity Framework Core is covered in Module 7, “Using Entity Framework Core in ASP.NET Core”.</a:t>
            </a:r>
          </a:p>
          <a:p>
            <a:pPr>
              <a:lnSpc>
                <a:spcPct val="115000"/>
              </a:lnSpc>
              <a:spcAft>
                <a:spcPts val="1000"/>
              </a:spcAft>
            </a:pPr>
            <a:r>
              <a:rPr lang="en-US" sz="1000" b="1" dirty="0">
                <a:latin typeface="Arial"/>
                <a:ea typeface="Calibri"/>
                <a:cs typeface="Times New Roman"/>
              </a:rPr>
              <a:t>Demonstration Steps</a:t>
            </a:r>
          </a:p>
          <a:p>
            <a:pPr>
              <a:lnSpc>
                <a:spcPct val="115000"/>
              </a:lnSpc>
              <a:spcAft>
                <a:spcPts val="1000"/>
              </a:spcAft>
            </a:pPr>
            <a:r>
              <a:rPr lang="en-US" sz="1000" dirty="0">
                <a:latin typeface="Arial"/>
                <a:ea typeface="Calibri"/>
                <a:cs typeface="Segoe UI"/>
              </a:rPr>
              <a:t>You will find the steps in the section “Demonstration: How to Configure Caching“ on the following page: </a:t>
            </a:r>
            <a:r>
              <a:rPr lang="en-US" sz="1000" u="sng" dirty="0">
                <a:solidFill>
                  <a:srgbClr val="0000FF"/>
                </a:solidFill>
                <a:latin typeface="Arial"/>
                <a:ea typeface="Calibri"/>
                <a:cs typeface="Segoe UI"/>
                <a:hlinkClick r:id="rId3"/>
              </a:rPr>
              <a:t>https://github.com/MicrosoftLearning/20486D-DevelopingASPNETMVCWebApplications/blob/master/Instructions/20486D_MOD12_DEMO.md#demonstration-how-to-configure-caching</a:t>
            </a:r>
            <a:r>
              <a:rPr lang="en-US" sz="1000" u="sng" dirty="0">
                <a:solidFill>
                  <a:srgbClr val="0000FF"/>
                </a:solidFill>
                <a:latin typeface="Arial"/>
                <a:ea typeface="Calibri"/>
                <a:cs typeface="Times New Roman"/>
                <a:hlinkClick r:id="rId3"/>
              </a:rPr>
              <a:t>.</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B05D5F8C-5798-44EA-BEB7-C974CCD72BE6}" type="slidenum">
              <a:rPr lang="en-US" smtClean="0"/>
              <a:t>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826970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solidFill>
                  <a:srgbClr val="000000"/>
                </a:solidFill>
                <a:latin typeface="Arial"/>
                <a:ea typeface="Calibri"/>
                <a:cs typeface="Times New Roman"/>
              </a:rPr>
              <a:t>Emphasize that the </a:t>
            </a:r>
            <a:r>
              <a:rPr lang="en-US" sz="1000" b="1" dirty="0" err="1">
                <a:latin typeface="Arial"/>
                <a:ea typeface="Calibri"/>
                <a:cs typeface="Times New Roman"/>
              </a:rPr>
              <a:t>IMemoryCache</a:t>
            </a:r>
            <a:r>
              <a:rPr lang="en-US" sz="1000" dirty="0">
                <a:solidFill>
                  <a:srgbClr val="000000"/>
                </a:solidFill>
                <a:latin typeface="Arial"/>
                <a:ea typeface="Calibri"/>
                <a:cs typeface="Times New Roman"/>
              </a:rPr>
              <a:t> service can be used for repeated data throughout multiple pages, while the </a:t>
            </a:r>
            <a:r>
              <a:rPr lang="en-US" sz="1000" b="1" dirty="0">
                <a:latin typeface="Arial"/>
                <a:ea typeface="Calibri"/>
                <a:cs typeface="Times New Roman"/>
              </a:rPr>
              <a:t>cache</a:t>
            </a:r>
            <a:r>
              <a:rPr lang="en-US" sz="1000" dirty="0">
                <a:solidFill>
                  <a:srgbClr val="000000"/>
                </a:solidFill>
                <a:latin typeface="Arial"/>
                <a:ea typeface="Calibri"/>
                <a:cs typeface="Times New Roman"/>
              </a:rPr>
              <a:t> tag helper can be used for specific segments in the view. By utilizing both in the application, the user experience can be vastly improved.</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B05D5F8C-5798-44EA-BEB7-C974CCD72BE6}" type="slidenum">
              <a:rPr lang="en-US" smtClean="0"/>
              <a:t>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2396595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Mention that the </a:t>
            </a:r>
            <a:r>
              <a:rPr lang="en-US" sz="1000" b="1" dirty="0" err="1">
                <a:latin typeface="Arial"/>
                <a:ea typeface="Calibri"/>
                <a:cs typeface="Times New Roman"/>
              </a:rPr>
              <a:t>MemoryCacheEntryOptions</a:t>
            </a:r>
            <a:r>
              <a:rPr lang="en-US" sz="1000" b="1" dirty="0">
                <a:latin typeface="Arial"/>
                <a:ea typeface="Calibri"/>
                <a:cs typeface="Times New Roman"/>
              </a:rPr>
              <a:t> </a:t>
            </a:r>
            <a:r>
              <a:rPr lang="en-US" sz="1000" dirty="0">
                <a:latin typeface="Arial"/>
                <a:ea typeface="Calibri"/>
                <a:cs typeface="Times New Roman"/>
              </a:rPr>
              <a:t>parameter</a:t>
            </a:r>
            <a:r>
              <a:rPr lang="en-US" sz="1000" b="1" dirty="0">
                <a:latin typeface="Arial"/>
                <a:ea typeface="Calibri"/>
                <a:cs typeface="Times New Roman"/>
              </a:rPr>
              <a:t> </a:t>
            </a:r>
            <a:r>
              <a:rPr lang="en-US" sz="1000" dirty="0">
                <a:latin typeface="Arial"/>
                <a:ea typeface="Calibri"/>
                <a:cs typeface="Times New Roman"/>
              </a:rPr>
              <a:t>can be used when the default caching settings isn’t useful to you and you want to customize it further.</a:t>
            </a:r>
          </a:p>
        </p:txBody>
      </p:sp>
      <p:sp>
        <p:nvSpPr>
          <p:cNvPr id="4" name="Slide Number Placeholder 3"/>
          <p:cNvSpPr>
            <a:spLocks noGrp="1"/>
          </p:cNvSpPr>
          <p:nvPr>
            <p:ph type="sldNum" sz="quarter" idx="10"/>
          </p:nvPr>
        </p:nvSpPr>
        <p:spPr/>
        <p:txBody>
          <a:bodyPr/>
          <a:lstStyle/>
          <a:p>
            <a:fld id="{B05D5F8C-5798-44EA-BEB7-C974CCD72BE6}" type="slidenum">
              <a:rPr lang="en-US" smtClean="0"/>
              <a:t>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12: Performance and Communication</a:t>
            </a:r>
          </a:p>
        </p:txBody>
      </p:sp>
    </p:spTree>
    <p:extLst>
      <p:ext uri="{BB962C8B-B14F-4D97-AF65-F5344CB8AC3E}">
        <p14:creationId xmlns:p14="http://schemas.microsoft.com/office/powerpoint/2010/main" val="15088199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3090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name="bb04763b-6662-436e-bff2-e2dc0c09868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3200400" y="1828800"/>
            <a:ext cx="5732417" cy="1016000"/>
          </a:xfrm>
        </p:spPr>
        <p:txBody>
          <a:bodyPr/>
          <a:lstStyle/>
          <a:p>
            <a:r>
              <a:rPr lang="en-US"/>
              <a:t>Module 12</a:t>
            </a:r>
          </a:p>
        </p:txBody>
      </p:sp>
      <p:sp>
        <p:nvSpPr>
          <p:cNvPr id="3" name="Subtitle 2"/>
          <p:cNvSpPr>
            <a:spLocks noGrp="1"/>
          </p:cNvSpPr>
          <p:nvPr>
            <p:ph type="subTitle" sz="quarter" idx="1"/>
          </p:nvPr>
        </p:nvSpPr>
        <p:spPr/>
        <p:txBody>
          <a:bodyPr/>
          <a:lstStyle/>
          <a:p>
            <a:r>
              <a:rPr lang="en-US"/>
              <a:t>Performance and Communication
</a:t>
            </a:r>
          </a:p>
        </p:txBody>
      </p:sp>
    </p:spTree>
    <p:extLst>
      <p:ext uri="{BB962C8B-B14F-4D97-AF65-F5344CB8AC3E}">
        <p14:creationId xmlns:p14="http://schemas.microsoft.com/office/powerpoint/2010/main" val="21858351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2d771d43-e2da-4abd-87c8-51b2c6d598c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Cache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Distributed cache:</a:t>
            </a:r>
          </a:p>
          <a:p>
            <a:pPr marL="274320" lvl="1"/>
            <a:r>
              <a:rPr lang="en-US" dirty="0"/>
              <a:t>Stores shared cache data across multiple users and servers</a:t>
            </a:r>
          </a:p>
          <a:p>
            <a:pPr marL="274320" lvl="1"/>
            <a:r>
              <a:rPr lang="en-US" dirty="0"/>
              <a:t>Can be configured to work with both SQL and Redis</a:t>
            </a:r>
          </a:p>
          <a:p>
            <a:pPr marL="274320" lvl="1"/>
            <a:r>
              <a:rPr lang="en-US" dirty="0"/>
              <a:t>Is managed by using the </a:t>
            </a:r>
            <a:r>
              <a:rPr lang="en-US" b="1" dirty="0" err="1"/>
              <a:t>IDistributedCache</a:t>
            </a:r>
            <a:r>
              <a:rPr lang="en-US" dirty="0"/>
              <a:t> interface to cache information in components such as controllers </a:t>
            </a:r>
          </a:p>
          <a:p>
            <a:pPr marL="274320" lvl="1"/>
            <a:r>
              <a:rPr lang="en-US" dirty="0"/>
              <a:t>Is managed by using a </a:t>
            </a:r>
            <a:r>
              <a:rPr lang="en-US" b="1" dirty="0"/>
              <a:t>distributed-cache</a:t>
            </a:r>
            <a:r>
              <a:rPr lang="en-US" dirty="0"/>
              <a:t> tag helper alongside the </a:t>
            </a:r>
            <a:r>
              <a:rPr lang="en-US" b="1" dirty="0"/>
              <a:t>name</a:t>
            </a:r>
            <a:r>
              <a:rPr lang="en-US" dirty="0"/>
              <a:t> attribute in views</a:t>
            </a:r>
          </a:p>
          <a:p>
            <a:pPr lvl="1"/>
            <a:endParaRPr lang="en-US" dirty="0"/>
          </a:p>
        </p:txBody>
      </p:sp>
    </p:spTree>
    <p:extLst>
      <p:ext uri="{BB962C8B-B14F-4D97-AF65-F5344CB8AC3E}">
        <p14:creationId xmlns:p14="http://schemas.microsoft.com/office/powerpoint/2010/main" val="3941177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2dcefcc6-97ad-4b1c-a711-f0edf89ce4d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2: Managing State</a:t>
            </a:r>
          </a:p>
        </p:txBody>
      </p:sp>
      <p:sp>
        <p:nvSpPr>
          <p:cNvPr id="3" name="Text Placeholder 2"/>
          <p:cNvSpPr>
            <a:spLocks noGrp="1"/>
          </p:cNvSpPr>
          <p:nvPr>
            <p:ph type="body" idx="1"/>
          </p:nvPr>
        </p:nvSpPr>
        <p:spPr/>
        <p:txBody>
          <a:bodyPr/>
          <a:lstStyle/>
          <a:p>
            <a:r>
              <a:rPr lang="en-US" dirty="0"/>
              <a:t>Why Store State Information?
State Storage Options
Configuring Session State
Demonstration: How to Store and Retrieve State Information
Using the HTML5 Web Storage API</a:t>
            </a:r>
          </a:p>
        </p:txBody>
      </p:sp>
    </p:spTree>
    <p:extLst>
      <p:ext uri="{BB962C8B-B14F-4D97-AF65-F5344CB8AC3E}">
        <p14:creationId xmlns:p14="http://schemas.microsoft.com/office/powerpoint/2010/main" val="3027712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ecff8b2a-059a-4978-a5de-ce409fe9f28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Store State Information?</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Using states:</a:t>
            </a:r>
          </a:p>
          <a:p>
            <a:pPr marL="274320" lvl="1"/>
            <a:r>
              <a:rPr lang="en-US" sz="2800" dirty="0"/>
              <a:t>Creates a continuity between multiple different requests</a:t>
            </a:r>
          </a:p>
          <a:p>
            <a:pPr marL="274320" lvl="1"/>
            <a:r>
              <a:rPr lang="en-US" sz="2800" dirty="0"/>
              <a:t>Allows identifying specific users and using user specific logic</a:t>
            </a:r>
          </a:p>
          <a:p>
            <a:pPr marL="274320" lvl="1"/>
            <a:r>
              <a:rPr lang="en-US" sz="2800" dirty="0"/>
              <a:t>Is required for handling authentication</a:t>
            </a:r>
          </a:p>
          <a:p>
            <a:pPr marL="274320" lvl="1"/>
            <a:r>
              <a:rPr lang="en-US" sz="2800" dirty="0"/>
              <a:t>Allows developers to overcome weaknesses of using a stateless protocol</a:t>
            </a:r>
          </a:p>
          <a:p>
            <a:pPr marL="288925" lvl="1" indent="0">
              <a:buNone/>
            </a:pPr>
            <a:endParaRPr lang="en-US" dirty="0"/>
          </a:p>
        </p:txBody>
      </p:sp>
    </p:spTree>
    <p:extLst>
      <p:ext uri="{BB962C8B-B14F-4D97-AF65-F5344CB8AC3E}">
        <p14:creationId xmlns:p14="http://schemas.microsoft.com/office/powerpoint/2010/main" val="947038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4f873031-924f-48b5-a73d-b34d5bb5a6c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Storage Options</a:t>
            </a:r>
          </a:p>
        </p:txBody>
      </p:sp>
      <p:sp>
        <p:nvSpPr>
          <p:cNvPr id="4" name="Content Placeholder 2"/>
          <p:cNvSpPr>
            <a:spLocks noGrp="1"/>
          </p:cNvSpPr>
          <p:nvPr/>
        </p:nvSpPr>
        <p:spPr bwMode="auto">
          <a:xfrm>
            <a:off x="458788" y="848694"/>
            <a:ext cx="8119156" cy="53278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None/>
            </a:pPr>
            <a:r>
              <a:rPr lang="en-US" dirty="0"/>
              <a:t>State Storage:</a:t>
            </a:r>
          </a:p>
          <a:p>
            <a:pPr marL="274320" lvl="1" indent="-179388"/>
            <a:r>
              <a:rPr lang="en-US" sz="2200" dirty="0"/>
              <a:t>Allows websites to maintain a more coherent continuous experience</a:t>
            </a:r>
          </a:p>
          <a:p>
            <a:pPr marL="274320" lvl="1" indent="-179388"/>
            <a:r>
              <a:rPr lang="en-US" sz="2200" dirty="0"/>
              <a:t>Involves client-side session management techniques such as:</a:t>
            </a:r>
          </a:p>
          <a:p>
            <a:pPr marL="548640" lvl="2" indent="-179388"/>
            <a:r>
              <a:rPr lang="en-US" sz="2200" dirty="0"/>
              <a:t>Hidden fields</a:t>
            </a:r>
          </a:p>
          <a:p>
            <a:pPr marL="548640" lvl="2" indent="-179388"/>
            <a:r>
              <a:rPr lang="en-US" sz="2200" dirty="0"/>
              <a:t>Cookies</a:t>
            </a:r>
          </a:p>
          <a:p>
            <a:pPr marL="548640" lvl="2" indent="-179388"/>
            <a:r>
              <a:rPr lang="en-US" sz="2200" dirty="0"/>
              <a:t>Query strings</a:t>
            </a:r>
          </a:p>
          <a:p>
            <a:pPr marL="274320" lvl="1" indent="-179388"/>
            <a:r>
              <a:rPr lang="en-US" sz="2200" dirty="0"/>
              <a:t>Involves server-side session management techniques such as:</a:t>
            </a:r>
          </a:p>
          <a:p>
            <a:pPr marL="548640" lvl="2" indent="-179388"/>
            <a:r>
              <a:rPr lang="en-US" sz="2200" dirty="0" err="1"/>
              <a:t>TempData</a:t>
            </a:r>
            <a:endParaRPr lang="en-US" sz="2200" dirty="0"/>
          </a:p>
          <a:p>
            <a:pPr marL="548640" lvl="2" indent="-179388"/>
            <a:r>
              <a:rPr lang="en-US" sz="2200" dirty="0" err="1"/>
              <a:t>HttpContext.Items</a:t>
            </a:r>
            <a:endParaRPr lang="en-US" sz="2200" dirty="0"/>
          </a:p>
          <a:p>
            <a:pPr marL="548640" lvl="2" indent="-179388"/>
            <a:r>
              <a:rPr lang="en-US" sz="2200" dirty="0"/>
              <a:t>Cache</a:t>
            </a:r>
          </a:p>
          <a:p>
            <a:pPr marL="548640" lvl="2" indent="-179388"/>
            <a:r>
              <a:rPr lang="en-US" sz="2200" dirty="0"/>
              <a:t>Dependency Injection</a:t>
            </a:r>
          </a:p>
          <a:p>
            <a:pPr marL="548640" lvl="2" indent="-179388"/>
            <a:r>
              <a:rPr lang="en-US" sz="2200" dirty="0"/>
              <a:t>Session state</a:t>
            </a:r>
          </a:p>
          <a:p>
            <a:endParaRPr lang="en-US" dirty="0"/>
          </a:p>
        </p:txBody>
      </p:sp>
    </p:spTree>
    <p:extLst>
      <p:ext uri="{BB962C8B-B14F-4D97-AF65-F5344CB8AC3E}">
        <p14:creationId xmlns:p14="http://schemas.microsoft.com/office/powerpoint/2010/main" val="19221455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a7c3a86b-08c3-4cb6-b9ce-a405b5cc923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TempData</a:t>
            </a:r>
            <a:r>
              <a:rPr lang="en-US" dirty="0"/>
              <a:t> Example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2000" dirty="0">
                <a:latin typeface="Lucida Sans Unicode" panose="020B0602030504020204" pitchFamily="34" charset="0"/>
                <a:cs typeface="Lucida Sans Unicode" panose="020B0602030504020204" pitchFamily="34" charset="0"/>
              </a:rPr>
              <a:t>public </a:t>
            </a:r>
            <a:r>
              <a:rPr lang="en-US" sz="2000" dirty="0" err="1">
                <a:latin typeface="Lucida Sans Unicode" panose="020B0602030504020204" pitchFamily="34" charset="0"/>
                <a:cs typeface="Lucida Sans Unicode" panose="020B0602030504020204" pitchFamily="34" charset="0"/>
              </a:rPr>
              <a:t>IActionResult</a:t>
            </a:r>
            <a:r>
              <a:rPr lang="en-US" sz="2000" dirty="0">
                <a:latin typeface="Lucida Sans Unicode" panose="020B0602030504020204" pitchFamily="34" charset="0"/>
                <a:cs typeface="Lucida Sans Unicode" panose="020B0602030504020204" pitchFamily="34" charset="0"/>
              </a:rPr>
              <a:t> Index()</a:t>
            </a:r>
          </a:p>
          <a:p>
            <a:pPr marL="0" indent="0">
              <a:buNone/>
            </a:pP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object </a:t>
            </a:r>
            <a:r>
              <a:rPr lang="en-US" sz="2000" dirty="0" err="1">
                <a:latin typeface="Lucida Sans Unicode" panose="020B0602030504020204" pitchFamily="34" charset="0"/>
                <a:cs typeface="Lucida Sans Unicode" panose="020B0602030504020204" pitchFamily="34" charset="0"/>
              </a:rPr>
              <a:t>tempDataValue</a:t>
            </a:r>
            <a:r>
              <a:rPr lang="en-US" sz="2000" dirty="0">
                <a:latin typeface="Lucida Sans Unicode" panose="020B0602030504020204" pitchFamily="34" charset="0"/>
                <a:cs typeface="Lucida Sans Unicode" panose="020B0602030504020204" pitchFamily="34" charset="0"/>
              </a:rPr>
              <a:t> = </a:t>
            </a:r>
            <a:r>
              <a:rPr lang="en-US" sz="2000" dirty="0" err="1">
                <a:latin typeface="Lucida Sans Unicode" panose="020B0602030504020204" pitchFamily="34" charset="0"/>
                <a:cs typeface="Lucida Sans Unicode" panose="020B0602030504020204" pitchFamily="34" charset="0"/>
              </a:rPr>
              <a:t>TempData</a:t>
            </a:r>
            <a:r>
              <a:rPr lang="en-US" sz="2000" dirty="0">
                <a:latin typeface="Lucida Sans Unicode" panose="020B0602030504020204" pitchFamily="34" charset="0"/>
                <a:cs typeface="Lucida Sans Unicode" panose="020B0602030504020204" pitchFamily="34" charset="0"/>
              </a:rPr>
              <a:t>["</a:t>
            </a:r>
            <a:r>
              <a:rPr lang="en-US" sz="2000" dirty="0" err="1">
                <a:latin typeface="Lucida Sans Unicode" panose="020B0602030504020204" pitchFamily="34" charset="0"/>
                <a:cs typeface="Lucida Sans Unicode" panose="020B0602030504020204" pitchFamily="34" charset="0"/>
              </a:rPr>
              <a:t>myKey</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   if (</a:t>
            </a:r>
            <a:r>
              <a:rPr lang="en-US" sz="2000" dirty="0" err="1">
                <a:latin typeface="Lucida Sans Unicode" panose="020B0602030504020204" pitchFamily="34" charset="0"/>
                <a:cs typeface="Lucida Sans Unicode" panose="020B0602030504020204" pitchFamily="34" charset="0"/>
              </a:rPr>
              <a:t>tempDataValue</a:t>
            </a:r>
            <a:r>
              <a:rPr lang="en-US" sz="2000" dirty="0">
                <a:latin typeface="Lucida Sans Unicode" panose="020B0602030504020204" pitchFamily="34" charset="0"/>
                <a:cs typeface="Lucida Sans Unicode" panose="020B0602030504020204" pitchFamily="34" charset="0"/>
              </a:rPr>
              <a:t> != null)</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      return Content("</a:t>
            </a:r>
            <a:r>
              <a:rPr lang="en-US" sz="2000" dirty="0" err="1">
                <a:latin typeface="Lucida Sans Unicode" panose="020B0602030504020204" pitchFamily="34" charset="0"/>
                <a:cs typeface="Lucida Sans Unicode" panose="020B0602030504020204" pitchFamily="34" charset="0"/>
              </a:rPr>
              <a:t>TempData</a:t>
            </a:r>
            <a:r>
              <a:rPr lang="en-US" sz="2000" dirty="0">
                <a:latin typeface="Lucida Sans Unicode" panose="020B0602030504020204" pitchFamily="34" charset="0"/>
                <a:cs typeface="Lucida Sans Unicode" panose="020B0602030504020204" pitchFamily="34" charset="0"/>
              </a:rPr>
              <a:t> exists!" + </a:t>
            </a:r>
            <a:r>
              <a:rPr lang="en-US" sz="2000" dirty="0" err="1">
                <a:latin typeface="Lucida Sans Unicode" panose="020B0602030504020204" pitchFamily="34" charset="0"/>
                <a:cs typeface="Lucida Sans Unicode" panose="020B0602030504020204" pitchFamily="34" charset="0"/>
              </a:rPr>
              <a:t>tempDataValue</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    </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TempData</a:t>
            </a:r>
            <a:r>
              <a:rPr lang="en-US" sz="2000" dirty="0">
                <a:latin typeface="Lucida Sans Unicode" panose="020B0602030504020204" pitchFamily="34" charset="0"/>
                <a:cs typeface="Lucida Sans Unicode" panose="020B0602030504020204" pitchFamily="34" charset="0"/>
              </a:rPr>
              <a:t>["</a:t>
            </a:r>
            <a:r>
              <a:rPr lang="en-US" sz="2000" dirty="0" err="1">
                <a:latin typeface="Lucida Sans Unicode" panose="020B0602030504020204" pitchFamily="34" charset="0"/>
                <a:cs typeface="Lucida Sans Unicode" panose="020B0602030504020204" pitchFamily="34" charset="0"/>
              </a:rPr>
              <a:t>myKey</a:t>
            </a:r>
            <a:r>
              <a:rPr lang="en-US" sz="2000" dirty="0">
                <a:latin typeface="Lucida Sans Unicode" panose="020B0602030504020204" pitchFamily="34" charset="0"/>
                <a:cs typeface="Lucida Sans Unicode" panose="020B0602030504020204" pitchFamily="34" charset="0"/>
              </a:rPr>
              <a:t>"] = "Temporary Value";</a:t>
            </a:r>
          </a:p>
          <a:p>
            <a:pPr marL="0" indent="0">
              <a:buNone/>
            </a:pPr>
            <a:r>
              <a:rPr lang="en-US" sz="2000" dirty="0">
                <a:latin typeface="Lucida Sans Unicode" panose="020B0602030504020204" pitchFamily="34" charset="0"/>
                <a:cs typeface="Lucida Sans Unicode" panose="020B0602030504020204" pitchFamily="34" charset="0"/>
              </a:rPr>
              <a:t>   return Content("</a:t>
            </a:r>
            <a:r>
              <a:rPr lang="en-US" sz="2000" dirty="0" err="1">
                <a:latin typeface="Lucida Sans Unicode" panose="020B0602030504020204" pitchFamily="34" charset="0"/>
                <a:cs typeface="Lucida Sans Unicode" panose="020B0602030504020204" pitchFamily="34" charset="0"/>
              </a:rPr>
              <a:t>TempData</a:t>
            </a:r>
            <a:r>
              <a:rPr lang="en-US" sz="2000" dirty="0">
                <a:latin typeface="Lucida Sans Unicode" panose="020B0602030504020204" pitchFamily="34" charset="0"/>
                <a:cs typeface="Lucida Sans Unicode" panose="020B0602030504020204" pitchFamily="34" charset="0"/>
              </a:rPr>
              <a:t> does not exist!");</a:t>
            </a:r>
          </a:p>
          <a:p>
            <a:pPr marL="0" indent="0">
              <a:buNone/>
            </a:pPr>
            <a:r>
              <a:rPr lang="en-US" sz="2000" dirty="0">
                <a:latin typeface="Lucida Sans Unicode" panose="020B0602030504020204" pitchFamily="34" charset="0"/>
                <a:cs typeface="Lucida Sans Unicode" panose="020B0602030504020204" pitchFamily="34" charset="0"/>
              </a:rPr>
              <a:t>}</a:t>
            </a:r>
          </a:p>
          <a:p>
            <a:pPr marL="0" indent="0">
              <a:buNone/>
            </a:pPr>
            <a:endParaRPr lang="en-US" dirty="0"/>
          </a:p>
        </p:txBody>
      </p:sp>
    </p:spTree>
    <p:extLst>
      <p:ext uri="{BB962C8B-B14F-4D97-AF65-F5344CB8AC3E}">
        <p14:creationId xmlns:p14="http://schemas.microsoft.com/office/powerpoint/2010/main" val="237959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cdc064f6-cc53-4692-9cf3-ac506405dc7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Configuring Session State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1800" dirty="0">
                <a:latin typeface="Lucida Sans Unicode" panose="020B0602030504020204" pitchFamily="34" charset="0"/>
                <a:cs typeface="Lucida Sans Unicode" panose="020B0602030504020204" pitchFamily="34" charset="0"/>
              </a:rPr>
              <a:t>public </a:t>
            </a:r>
            <a:r>
              <a:rPr lang="en-US" sz="1800" dirty="0" err="1">
                <a:latin typeface="Lucida Sans Unicode" panose="020B0602030504020204" pitchFamily="34" charset="0"/>
                <a:cs typeface="Lucida Sans Unicode" panose="020B0602030504020204" pitchFamily="34" charset="0"/>
              </a:rPr>
              <a:t>IActionResult</a:t>
            </a:r>
            <a:r>
              <a:rPr lang="en-US" sz="1800" dirty="0">
                <a:latin typeface="Lucida Sans Unicode" panose="020B0602030504020204" pitchFamily="34" charset="0"/>
                <a:cs typeface="Lucida Sans Unicode" panose="020B0602030504020204" pitchFamily="34" charset="0"/>
              </a:rPr>
              <a:t> Index()</a:t>
            </a:r>
          </a:p>
          <a:p>
            <a:pPr marL="0" indent="0">
              <a:buNone/>
            </a:pP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int</a:t>
            </a: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visitorCount</a:t>
            </a:r>
            <a:r>
              <a:rPr lang="en-US" sz="1800" dirty="0">
                <a:latin typeface="Lucida Sans Unicode" panose="020B0602030504020204" pitchFamily="34" charset="0"/>
                <a:cs typeface="Lucida Sans Unicode" panose="020B0602030504020204" pitchFamily="34" charset="0"/>
              </a:rPr>
              <a:t> = HttpContext.Session.GetInt32(VISIT_COUNT_KEY);</a:t>
            </a:r>
          </a:p>
          <a:p>
            <a:pPr marL="0" indent="0">
              <a:buNone/>
            </a:pPr>
            <a:r>
              <a:rPr lang="en-US" sz="1800" dirty="0">
                <a:latin typeface="Lucida Sans Unicode" panose="020B0602030504020204" pitchFamily="34" charset="0"/>
                <a:cs typeface="Lucida Sans Unicode" panose="020B0602030504020204" pitchFamily="34" charset="0"/>
              </a:rPr>
              <a:t>   if (</a:t>
            </a:r>
            <a:r>
              <a:rPr lang="en-US" sz="1800" dirty="0" err="1">
                <a:latin typeface="Lucida Sans Unicode" panose="020B0602030504020204" pitchFamily="34" charset="0"/>
                <a:cs typeface="Lucida Sans Unicode" panose="020B0602030504020204" pitchFamily="34" charset="0"/>
              </a:rPr>
              <a:t>visitorCount.HasValue</a:t>
            </a: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visitorCount</a:t>
            </a: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   else</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visitorCount</a:t>
            </a:r>
            <a:r>
              <a:rPr lang="en-US" sz="1800" dirty="0">
                <a:latin typeface="Lucida Sans Unicode" panose="020B0602030504020204" pitchFamily="34" charset="0"/>
                <a:cs typeface="Lucida Sans Unicode" panose="020B0602030504020204" pitchFamily="34" charset="0"/>
              </a:rPr>
              <a:t> = 1;</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   HttpContext.Session.SetInt32(VISIT_COUNT_KEY, </a:t>
            </a:r>
            <a:r>
              <a:rPr lang="en-US" sz="1800" dirty="0" err="1">
                <a:latin typeface="Lucida Sans Unicode" panose="020B0602030504020204" pitchFamily="34" charset="0"/>
                <a:cs typeface="Lucida Sans Unicode" panose="020B0602030504020204" pitchFamily="34" charset="0"/>
              </a:rPr>
              <a:t>visitorCount.Value</a:t>
            </a: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return Content(</a:t>
            </a:r>
            <a:r>
              <a:rPr lang="en-US" sz="1800" dirty="0" err="1">
                <a:latin typeface="Lucida Sans Unicode" panose="020B0602030504020204" pitchFamily="34" charset="0"/>
                <a:cs typeface="Lucida Sans Unicode" panose="020B0602030504020204" pitchFamily="34" charset="0"/>
              </a:rPr>
              <a:t>string.Format</a:t>
            </a:r>
            <a:r>
              <a:rPr lang="en-US" sz="1800" dirty="0">
                <a:latin typeface="Lucida Sans Unicode" panose="020B0602030504020204" pitchFamily="34" charset="0"/>
                <a:cs typeface="Lucida Sans Unicode" panose="020B0602030504020204" pitchFamily="34" charset="0"/>
              </a:rPr>
              <a:t>("Number of visits:{0}", </a:t>
            </a:r>
            <a:r>
              <a:rPr lang="en-US" sz="1800" dirty="0" err="1">
                <a:latin typeface="Lucida Sans Unicode" panose="020B0602030504020204" pitchFamily="34" charset="0"/>
                <a:cs typeface="Lucida Sans Unicode" panose="020B0602030504020204" pitchFamily="34" charset="0"/>
              </a:rPr>
              <a:t>visitorCount</a:t>
            </a: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a:t>
            </a:r>
          </a:p>
          <a:p>
            <a:pPr marL="0" indent="0">
              <a:buNone/>
            </a:pPr>
            <a:endParaRPr lang="en-US" sz="1600" dirty="0">
              <a:latin typeface="Consolas" panose="020B0609020204030204" pitchFamily="49" charset="0"/>
            </a:endParaRPr>
          </a:p>
        </p:txBody>
      </p:sp>
    </p:spTree>
    <p:extLst>
      <p:ext uri="{BB962C8B-B14F-4D97-AF65-F5344CB8AC3E}">
        <p14:creationId xmlns:p14="http://schemas.microsoft.com/office/powerpoint/2010/main" val="8264228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9e205651-9d5f-4661-8dbc-bb012e45bf1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Demonstration: How to Store and Retrieve State Information</a:t>
            </a:r>
          </a:p>
        </p:txBody>
      </p:sp>
      <p:sp>
        <p:nvSpPr>
          <p:cNvPr id="4" name="Content Placeholder 2"/>
          <p:cNvSpPr>
            <a:spLocks noGrp="1"/>
          </p:cNvSpPr>
          <p:nvPr/>
        </p:nvSpPr>
        <p:spPr bwMode="auto">
          <a:xfrm>
            <a:off x="163905" y="1021215"/>
            <a:ext cx="8345031"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746125" lvl="1" indent="-457200">
              <a:buNone/>
            </a:pPr>
            <a:r>
              <a:rPr lang="en-US" sz="2800" dirty="0"/>
              <a:t>In this demonstration, you will see how to: </a:t>
            </a:r>
          </a:p>
          <a:p>
            <a:pPr marL="457200" lvl="1"/>
            <a:r>
              <a:rPr lang="en-US" dirty="0"/>
              <a:t>Configure an ASP.NET Core application to use session state</a:t>
            </a:r>
          </a:p>
          <a:p>
            <a:pPr marL="457200" lvl="1"/>
            <a:r>
              <a:rPr lang="en-US" dirty="0"/>
              <a:t>Retrieve values from the </a:t>
            </a:r>
            <a:r>
              <a:rPr lang="en-US" b="1" dirty="0" err="1"/>
              <a:t>HttpContext.Session</a:t>
            </a:r>
            <a:r>
              <a:rPr lang="en-US" b="1" dirty="0"/>
              <a:t> </a:t>
            </a:r>
            <a:r>
              <a:rPr lang="en-US" dirty="0"/>
              <a:t>property </a:t>
            </a:r>
          </a:p>
          <a:p>
            <a:pPr marL="457200" lvl="1"/>
            <a:r>
              <a:rPr lang="en-US" dirty="0"/>
              <a:t>Store values in the </a:t>
            </a:r>
            <a:r>
              <a:rPr lang="en-US" b="1" dirty="0" err="1"/>
              <a:t>HttpContext.Session</a:t>
            </a:r>
            <a:r>
              <a:rPr lang="en-US" b="1" dirty="0"/>
              <a:t> </a:t>
            </a:r>
            <a:r>
              <a:rPr lang="en-US" dirty="0"/>
              <a:t>property</a:t>
            </a:r>
          </a:p>
          <a:p>
            <a:endParaRPr lang="en-US" dirty="0"/>
          </a:p>
        </p:txBody>
      </p:sp>
    </p:spTree>
    <p:extLst>
      <p:ext uri="{BB962C8B-B14F-4D97-AF65-F5344CB8AC3E}">
        <p14:creationId xmlns:p14="http://schemas.microsoft.com/office/powerpoint/2010/main" val="19889837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2fd4f456-c876-43a5-b5ba-9a66a9382546">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HTML5 Web Storage API</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Types of storage:</a:t>
            </a:r>
          </a:p>
          <a:p>
            <a:pPr lvl="1"/>
            <a:r>
              <a:rPr lang="en-US" dirty="0"/>
              <a:t>Local storage – Persists until removed and is shared between tabs</a:t>
            </a:r>
          </a:p>
          <a:p>
            <a:pPr lvl="1"/>
            <a:r>
              <a:rPr lang="en-US" dirty="0"/>
              <a:t>Session storage – Exists for a single tab and removed when it is closed</a:t>
            </a:r>
          </a:p>
          <a:p>
            <a:r>
              <a:rPr lang="en-US" dirty="0"/>
              <a:t>Functions which exist in both local storage and session storage:</a:t>
            </a:r>
          </a:p>
          <a:p>
            <a:pPr lvl="1"/>
            <a:r>
              <a:rPr lang="en-US" dirty="0"/>
              <a:t>Get – Retrieves a stored value for a key</a:t>
            </a:r>
          </a:p>
          <a:p>
            <a:pPr lvl="1"/>
            <a:r>
              <a:rPr lang="en-US" dirty="0"/>
              <a:t>Set – Stores a chosen value for a key</a:t>
            </a:r>
          </a:p>
          <a:p>
            <a:pPr lvl="1"/>
            <a:r>
              <a:rPr lang="en-US" dirty="0"/>
              <a:t>Remove – Removes a saved value for a key</a:t>
            </a:r>
          </a:p>
        </p:txBody>
      </p:sp>
    </p:spTree>
    <p:extLst>
      <p:ext uri="{BB962C8B-B14F-4D97-AF65-F5344CB8AC3E}">
        <p14:creationId xmlns:p14="http://schemas.microsoft.com/office/powerpoint/2010/main" val="42247543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db06a959-d983-4cf7-9eaf-d34faba867f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Local Storage Example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2000" dirty="0" err="1">
                <a:latin typeface="Lucida Sans Unicode" panose="020B0602030504020204" pitchFamily="34" charset="0"/>
                <a:cs typeface="Lucida Sans Unicode" panose="020B0602030504020204" pitchFamily="34" charset="0"/>
              </a:rPr>
              <a:t>var</a:t>
            </a: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storage_key</a:t>
            </a:r>
            <a:r>
              <a:rPr lang="en-US" sz="2000" dirty="0">
                <a:latin typeface="Lucida Sans Unicode" panose="020B0602030504020204" pitchFamily="34" charset="0"/>
                <a:cs typeface="Lucida Sans Unicode" panose="020B0602030504020204" pitchFamily="34" charset="0"/>
              </a:rPr>
              <a:t> = "</a:t>
            </a:r>
            <a:r>
              <a:rPr lang="en-US" sz="2000" dirty="0" err="1">
                <a:latin typeface="Lucida Sans Unicode" panose="020B0602030504020204" pitchFamily="34" charset="0"/>
                <a:cs typeface="Lucida Sans Unicode" panose="020B0602030504020204" pitchFamily="34" charset="0"/>
              </a:rPr>
              <a:t>num_of_visits</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err="1">
                <a:latin typeface="Lucida Sans Unicode" panose="020B0602030504020204" pitchFamily="34" charset="0"/>
                <a:cs typeface="Lucida Sans Unicode" panose="020B0602030504020204" pitchFamily="34" charset="0"/>
              </a:rPr>
              <a:t>var</a:t>
            </a: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numberOfVisitsString</a:t>
            </a:r>
            <a:r>
              <a:rPr lang="en-US" sz="2000" dirty="0">
                <a:latin typeface="Lucida Sans Unicode" panose="020B0602030504020204" pitchFamily="34" charset="0"/>
                <a:cs typeface="Lucida Sans Unicode" panose="020B0602030504020204" pitchFamily="34" charset="0"/>
              </a:rPr>
              <a:t> = </a:t>
            </a:r>
            <a:r>
              <a:rPr lang="en-US" sz="2000" dirty="0" err="1">
                <a:latin typeface="Lucida Sans Unicode" panose="020B0602030504020204" pitchFamily="34" charset="0"/>
                <a:cs typeface="Lucida Sans Unicode" panose="020B0602030504020204" pitchFamily="34" charset="0"/>
              </a:rPr>
              <a:t>localStorage.getItem</a:t>
            </a:r>
            <a:r>
              <a:rPr lang="en-US" sz="2000" dirty="0">
                <a:latin typeface="Lucida Sans Unicode" panose="020B0602030504020204" pitchFamily="34" charset="0"/>
                <a:cs typeface="Lucida Sans Unicode" panose="020B0602030504020204" pitchFamily="34" charset="0"/>
              </a:rPr>
              <a:t>(</a:t>
            </a:r>
            <a:r>
              <a:rPr lang="en-US" sz="2000" dirty="0" err="1">
                <a:latin typeface="Lucida Sans Unicode" panose="020B0602030504020204" pitchFamily="34" charset="0"/>
                <a:cs typeface="Lucida Sans Unicode" panose="020B0602030504020204" pitchFamily="34" charset="0"/>
              </a:rPr>
              <a:t>storage_key</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err="1">
                <a:latin typeface="Lucida Sans Unicode" panose="020B0602030504020204" pitchFamily="34" charset="0"/>
                <a:cs typeface="Lucida Sans Unicode" panose="020B0602030504020204" pitchFamily="34" charset="0"/>
              </a:rPr>
              <a:t>var</a:t>
            </a: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numberOfVisits</a:t>
            </a:r>
            <a:r>
              <a:rPr lang="en-US" sz="2000" dirty="0">
                <a:latin typeface="Lucida Sans Unicode" panose="020B0602030504020204" pitchFamily="34" charset="0"/>
                <a:cs typeface="Lucida Sans Unicode" panose="020B0602030504020204" pitchFamily="34" charset="0"/>
              </a:rPr>
              <a:t> = 1;</a:t>
            </a:r>
          </a:p>
          <a:p>
            <a:pPr marL="0" indent="0">
              <a:buNone/>
            </a:pPr>
            <a:r>
              <a:rPr lang="en-US" sz="2000" dirty="0">
                <a:latin typeface="Lucida Sans Unicode" panose="020B0602030504020204" pitchFamily="34" charset="0"/>
                <a:cs typeface="Lucida Sans Unicode" panose="020B0602030504020204" pitchFamily="34" charset="0"/>
              </a:rPr>
              <a:t>if (</a:t>
            </a:r>
            <a:r>
              <a:rPr lang="en-US" sz="2000" dirty="0" err="1">
                <a:latin typeface="Lucida Sans Unicode" panose="020B0602030504020204" pitchFamily="34" charset="0"/>
                <a:cs typeface="Lucida Sans Unicode" panose="020B0602030504020204" pitchFamily="34" charset="0"/>
              </a:rPr>
              <a:t>numberOfVisitsString</a:t>
            </a: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numberOfVisits</a:t>
            </a:r>
            <a:r>
              <a:rPr lang="en-US" sz="2000" dirty="0">
                <a:latin typeface="Lucida Sans Unicode" panose="020B0602030504020204" pitchFamily="34" charset="0"/>
                <a:cs typeface="Lucida Sans Unicode" panose="020B0602030504020204" pitchFamily="34" charset="0"/>
              </a:rPr>
              <a:t> = </a:t>
            </a:r>
            <a:r>
              <a:rPr lang="en-US" sz="2000" dirty="0" err="1">
                <a:latin typeface="Lucida Sans Unicode" panose="020B0602030504020204" pitchFamily="34" charset="0"/>
                <a:cs typeface="Lucida Sans Unicode" panose="020B0602030504020204" pitchFamily="34" charset="0"/>
              </a:rPr>
              <a:t>parseInt</a:t>
            </a:r>
            <a:r>
              <a:rPr lang="en-US" sz="2000" dirty="0">
                <a:latin typeface="Lucida Sans Unicode" panose="020B0602030504020204" pitchFamily="34" charset="0"/>
                <a:cs typeface="Lucida Sans Unicode" panose="020B0602030504020204" pitchFamily="34" charset="0"/>
              </a:rPr>
              <a:t>(</a:t>
            </a:r>
            <a:r>
              <a:rPr lang="en-US" sz="2000" dirty="0" err="1">
                <a:latin typeface="Lucida Sans Unicode" panose="020B0602030504020204" pitchFamily="34" charset="0"/>
                <a:cs typeface="Lucida Sans Unicode" panose="020B0602030504020204" pitchFamily="34" charset="0"/>
              </a:rPr>
              <a:t>numberOfVisitsString</a:t>
            </a:r>
            <a:r>
              <a:rPr lang="en-US" sz="2000" dirty="0">
                <a:latin typeface="Lucida Sans Unicode" panose="020B0602030504020204" pitchFamily="34" charset="0"/>
                <a:cs typeface="Lucida Sans Unicode" panose="020B0602030504020204" pitchFamily="34" charset="0"/>
              </a:rPr>
              <a:t>) + 1;</a:t>
            </a:r>
          </a:p>
          <a:p>
            <a:pPr marL="0" indent="0">
              <a:buNone/>
            </a:pP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alert("The page has been visited “ + </a:t>
            </a:r>
            <a:r>
              <a:rPr lang="en-US" sz="2000" dirty="0" err="1">
                <a:latin typeface="Lucida Sans Unicode" panose="020B0602030504020204" pitchFamily="34" charset="0"/>
                <a:cs typeface="Lucida Sans Unicode" panose="020B0602030504020204" pitchFamily="34" charset="0"/>
              </a:rPr>
              <a:t>numberOfVisits</a:t>
            </a:r>
            <a:r>
              <a:rPr lang="en-US" sz="2000" dirty="0">
                <a:latin typeface="Lucida Sans Unicode" panose="020B0602030504020204" pitchFamily="34" charset="0"/>
                <a:cs typeface="Lucida Sans Unicode" panose="020B0602030504020204" pitchFamily="34" charset="0"/>
              </a:rPr>
              <a:t> + " times");</a:t>
            </a:r>
          </a:p>
          <a:p>
            <a:pPr marL="0" indent="0">
              <a:buNone/>
            </a:pPr>
            <a:r>
              <a:rPr lang="en-US" sz="2000" dirty="0">
                <a:latin typeface="Lucida Sans Unicode" panose="020B0602030504020204" pitchFamily="34" charset="0"/>
                <a:cs typeface="Lucida Sans Unicode" panose="020B0602030504020204" pitchFamily="34" charset="0"/>
              </a:rPr>
              <a:t>if (</a:t>
            </a:r>
            <a:r>
              <a:rPr lang="en-US" sz="2000" dirty="0" err="1">
                <a:latin typeface="Lucida Sans Unicode" panose="020B0602030504020204" pitchFamily="34" charset="0"/>
                <a:cs typeface="Lucida Sans Unicode" panose="020B0602030504020204" pitchFamily="34" charset="0"/>
              </a:rPr>
              <a:t>numberOfVisits</a:t>
            </a:r>
            <a:r>
              <a:rPr lang="en-US" sz="2000" dirty="0">
                <a:latin typeface="Lucida Sans Unicode" panose="020B0602030504020204" pitchFamily="34" charset="0"/>
                <a:cs typeface="Lucida Sans Unicode" panose="020B0602030504020204" pitchFamily="34" charset="0"/>
              </a:rPr>
              <a:t> &gt;= 5) {</a:t>
            </a:r>
          </a:p>
          <a:p>
            <a:pPr marL="0" indent="0">
              <a:buNone/>
            </a:pP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localStorage.removeItem</a:t>
            </a:r>
            <a:r>
              <a:rPr lang="en-US" sz="2000" dirty="0">
                <a:latin typeface="Lucida Sans Unicode" panose="020B0602030504020204" pitchFamily="34" charset="0"/>
                <a:cs typeface="Lucida Sans Unicode" panose="020B0602030504020204" pitchFamily="34" charset="0"/>
              </a:rPr>
              <a:t>(</a:t>
            </a:r>
            <a:r>
              <a:rPr lang="en-US" sz="2000" dirty="0" err="1">
                <a:latin typeface="Lucida Sans Unicode" panose="020B0602030504020204" pitchFamily="34" charset="0"/>
                <a:cs typeface="Lucida Sans Unicode" panose="020B0602030504020204" pitchFamily="34" charset="0"/>
              </a:rPr>
              <a:t>storage_key</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else {</a:t>
            </a:r>
          </a:p>
          <a:p>
            <a:pPr marL="0" indent="0">
              <a:buNone/>
            </a:pP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localStorage.setItem</a:t>
            </a:r>
            <a:r>
              <a:rPr lang="en-US" sz="2000" dirty="0">
                <a:latin typeface="Lucida Sans Unicode" panose="020B0602030504020204" pitchFamily="34" charset="0"/>
                <a:cs typeface="Lucida Sans Unicode" panose="020B0602030504020204" pitchFamily="34" charset="0"/>
              </a:rPr>
              <a:t>(</a:t>
            </a:r>
            <a:r>
              <a:rPr lang="en-US" sz="2000" dirty="0" err="1">
                <a:latin typeface="Lucida Sans Unicode" panose="020B0602030504020204" pitchFamily="34" charset="0"/>
                <a:cs typeface="Lucida Sans Unicode" panose="020B0602030504020204" pitchFamily="34" charset="0"/>
              </a:rPr>
              <a:t>storage_key</a:t>
            </a: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numberOfVisits</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a:t>
            </a:r>
          </a:p>
          <a:p>
            <a:pPr marL="0" indent="0">
              <a:buNone/>
            </a:pPr>
            <a:endParaRPr lang="en-US" sz="1800" dirty="0">
              <a:latin typeface="Consolas" panose="020B0609020204030204" pitchFamily="49" charset="0"/>
            </a:endParaRPr>
          </a:p>
        </p:txBody>
      </p:sp>
    </p:spTree>
    <p:extLst>
      <p:ext uri="{BB962C8B-B14F-4D97-AF65-F5344CB8AC3E}">
        <p14:creationId xmlns:p14="http://schemas.microsoft.com/office/powerpoint/2010/main" val="30464526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9fe13b61-79da-4f60-abae-fcdfe77aa96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 Two-Way Communication</a:t>
            </a:r>
          </a:p>
        </p:txBody>
      </p:sp>
      <p:sp>
        <p:nvSpPr>
          <p:cNvPr id="3" name="Text Placeholder 2"/>
          <p:cNvSpPr>
            <a:spLocks noGrp="1"/>
          </p:cNvSpPr>
          <p:nvPr>
            <p:ph type="body" idx="1"/>
          </p:nvPr>
        </p:nvSpPr>
        <p:spPr/>
        <p:txBody>
          <a:bodyPr/>
          <a:lstStyle/>
          <a:p>
            <a:r>
              <a:rPr lang="en-US" dirty="0"/>
              <a:t>The Web Sockets Protocol
Using </a:t>
            </a:r>
            <a:r>
              <a:rPr lang="en-US" dirty="0" err="1"/>
              <a:t>SignalR</a:t>
            </a:r>
            <a:r>
              <a:rPr lang="en-US" dirty="0"/>
              <a:t>
Demonstration: How to Use </a:t>
            </a:r>
            <a:r>
              <a:rPr lang="en-US" dirty="0" err="1"/>
              <a:t>SignalR</a:t>
            </a:r>
            <a:r>
              <a:rPr lang="en-US" dirty="0"/>
              <a:t>
Additional </a:t>
            </a:r>
            <a:r>
              <a:rPr lang="en-US" dirty="0" err="1"/>
              <a:t>SignalR</a:t>
            </a:r>
            <a:r>
              <a:rPr lang="en-US" dirty="0"/>
              <a:t> Settings</a:t>
            </a:r>
          </a:p>
        </p:txBody>
      </p:sp>
    </p:spTree>
    <p:extLst>
      <p:ext uri="{BB962C8B-B14F-4D97-AF65-F5344CB8AC3E}">
        <p14:creationId xmlns:p14="http://schemas.microsoft.com/office/powerpoint/2010/main" val="3467995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2de11403-5404-4120-b9dc-cc323a9c3b0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Overview</a:t>
            </a:r>
          </a:p>
        </p:txBody>
      </p:sp>
      <p:sp>
        <p:nvSpPr>
          <p:cNvPr id="3" name="Text Placeholder 2"/>
          <p:cNvSpPr>
            <a:spLocks noGrp="1"/>
          </p:cNvSpPr>
          <p:nvPr>
            <p:ph type="body" idx="1"/>
          </p:nvPr>
        </p:nvSpPr>
        <p:spPr/>
        <p:txBody>
          <a:bodyPr/>
          <a:lstStyle/>
          <a:p>
            <a:r>
              <a:rPr lang="en-US" dirty="0"/>
              <a:t>Implementing a Caching Strategy
Managing State
Two-Way Communication</a:t>
            </a:r>
          </a:p>
        </p:txBody>
      </p:sp>
    </p:spTree>
    <p:extLst>
      <p:ext uri="{BB962C8B-B14F-4D97-AF65-F5344CB8AC3E}">
        <p14:creationId xmlns:p14="http://schemas.microsoft.com/office/powerpoint/2010/main" val="4428652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219d3814-0b70-4fe1-82af-a93c02c90839">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Web Sockets Protocol</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None/>
            </a:pPr>
            <a:r>
              <a:rPr lang="en-US" dirty="0"/>
              <a:t>Characteristics of web sockets:</a:t>
            </a:r>
          </a:p>
          <a:p>
            <a:pPr marL="274320" lvl="1"/>
            <a:r>
              <a:rPr lang="en-US" dirty="0"/>
              <a:t>W3C provides the WebSocket protocol to ensure that browsers support </a:t>
            </a:r>
            <a:r>
              <a:rPr lang="en-US" dirty="0" err="1"/>
              <a:t>WebSockets</a:t>
            </a:r>
            <a:r>
              <a:rPr lang="en-US" dirty="0"/>
              <a:t> as part of the HTML5 implementation</a:t>
            </a:r>
          </a:p>
          <a:p>
            <a:pPr marL="274320" lvl="1"/>
            <a:r>
              <a:rPr lang="en-US" dirty="0" err="1"/>
              <a:t>WebSockets</a:t>
            </a:r>
            <a:r>
              <a:rPr lang="en-US" dirty="0"/>
              <a:t> facilitate two-way communication between client and server systems</a:t>
            </a:r>
          </a:p>
          <a:p>
            <a:pPr marL="274320" lvl="1"/>
            <a:r>
              <a:rPr lang="en-US" dirty="0" err="1"/>
              <a:t>WebSockets</a:t>
            </a:r>
            <a:r>
              <a:rPr lang="en-US" dirty="0"/>
              <a:t> eliminate the need to re-create requests multiple times</a:t>
            </a:r>
          </a:p>
          <a:p>
            <a:pPr marL="274320" lvl="1"/>
            <a:r>
              <a:rPr lang="en-US" dirty="0" err="1"/>
              <a:t>WebSockets</a:t>
            </a:r>
            <a:r>
              <a:rPr lang="en-US" dirty="0"/>
              <a:t> function in a similar manner as traditional network sockets</a:t>
            </a:r>
          </a:p>
          <a:p>
            <a:pPr marL="0" indent="0">
              <a:buNone/>
            </a:pPr>
            <a:endParaRPr lang="en-US" dirty="0"/>
          </a:p>
        </p:txBody>
      </p:sp>
    </p:spTree>
    <p:extLst>
      <p:ext uri="{BB962C8B-B14F-4D97-AF65-F5344CB8AC3E}">
        <p14:creationId xmlns:p14="http://schemas.microsoft.com/office/powerpoint/2010/main" val="5759937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bb6cb827-e4f2-464b-a81c-3128e1c79d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t>
            </a:r>
            <a:r>
              <a:rPr lang="en-US" dirty="0" err="1"/>
              <a:t>SignalR</a:t>
            </a:r>
            <a:endParaRPr lang="en-US" dirty="0"/>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dirty="0" err="1"/>
              <a:t>SignalR</a:t>
            </a:r>
            <a:r>
              <a:rPr lang="en-US" dirty="0"/>
              <a:t> enables two-way communications between client and server</a:t>
            </a:r>
          </a:p>
          <a:p>
            <a:pPr lvl="0"/>
            <a:r>
              <a:rPr lang="en-US" dirty="0"/>
              <a:t>Server Side:</a:t>
            </a:r>
          </a:p>
          <a:p>
            <a:pPr lvl="1"/>
            <a:r>
              <a:rPr lang="en-US" dirty="0"/>
              <a:t>Configure </a:t>
            </a:r>
            <a:r>
              <a:rPr lang="en-US" dirty="0" err="1"/>
              <a:t>SignalR</a:t>
            </a:r>
            <a:r>
              <a:rPr lang="en-US" dirty="0"/>
              <a:t> in Startup class</a:t>
            </a:r>
          </a:p>
          <a:p>
            <a:pPr lvl="1"/>
            <a:r>
              <a:rPr lang="en-US" dirty="0"/>
              <a:t>Define hubs</a:t>
            </a:r>
          </a:p>
          <a:p>
            <a:r>
              <a:rPr lang="en-US" dirty="0"/>
              <a:t>Client Side:</a:t>
            </a:r>
          </a:p>
          <a:p>
            <a:pPr lvl="1"/>
            <a:r>
              <a:rPr lang="en-US" dirty="0"/>
              <a:t>Use </a:t>
            </a:r>
            <a:r>
              <a:rPr lang="en-US" dirty="0" err="1"/>
              <a:t>SignalR</a:t>
            </a:r>
            <a:r>
              <a:rPr lang="en-US" dirty="0"/>
              <a:t> Client Library</a:t>
            </a:r>
          </a:p>
          <a:p>
            <a:pPr lvl="1"/>
            <a:r>
              <a:rPr lang="en-US" dirty="0"/>
              <a:t>Connect to hubs by using JavaScript</a:t>
            </a:r>
          </a:p>
        </p:txBody>
      </p:sp>
    </p:spTree>
    <p:extLst>
      <p:ext uri="{BB962C8B-B14F-4D97-AF65-F5344CB8AC3E}">
        <p14:creationId xmlns:p14="http://schemas.microsoft.com/office/powerpoint/2010/main" val="4508499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28938456-d92d-4b5e-8eb0-550bd8985b6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SignalR</a:t>
            </a:r>
            <a:r>
              <a:rPr lang="en-US" dirty="0"/>
              <a:t> Hub Example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2000" dirty="0">
                <a:latin typeface="Lucida Sans Unicode" panose="020B0602030504020204" pitchFamily="34" charset="0"/>
                <a:cs typeface="Lucida Sans Unicode" panose="020B0602030504020204" pitchFamily="34" charset="0"/>
              </a:rPr>
              <a:t>using </a:t>
            </a:r>
            <a:r>
              <a:rPr lang="en-US" sz="2000" dirty="0" err="1">
                <a:latin typeface="Lucida Sans Unicode" panose="020B0602030504020204" pitchFamily="34" charset="0"/>
                <a:cs typeface="Lucida Sans Unicode" panose="020B0602030504020204" pitchFamily="34" charset="0"/>
              </a:rPr>
              <a:t>Microsoft.AspNetCore.SignalR</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public class </a:t>
            </a:r>
            <a:r>
              <a:rPr lang="en-US" sz="2000" dirty="0" err="1">
                <a:latin typeface="Lucida Sans Unicode" panose="020B0602030504020204" pitchFamily="34" charset="0"/>
                <a:cs typeface="Lucida Sans Unicode" panose="020B0602030504020204" pitchFamily="34" charset="0"/>
              </a:rPr>
              <a:t>MyChatHub</a:t>
            </a:r>
            <a:r>
              <a:rPr lang="en-US" sz="2000" dirty="0">
                <a:latin typeface="Lucida Sans Unicode" panose="020B0602030504020204" pitchFamily="34" charset="0"/>
                <a:cs typeface="Lucida Sans Unicode" panose="020B0602030504020204" pitchFamily="34" charset="0"/>
              </a:rPr>
              <a:t> : Hub</a:t>
            </a:r>
          </a:p>
          <a:p>
            <a:pPr marL="0" indent="0">
              <a:buNone/>
            </a:pP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public </a:t>
            </a:r>
            <a:r>
              <a:rPr lang="en-US" sz="2000" dirty="0" err="1">
                <a:latin typeface="Lucida Sans Unicode" panose="020B0602030504020204" pitchFamily="34" charset="0"/>
                <a:cs typeface="Lucida Sans Unicode" panose="020B0602030504020204" pitchFamily="34" charset="0"/>
              </a:rPr>
              <a:t>async</a:t>
            </a:r>
            <a:r>
              <a:rPr lang="en-US" sz="2000" dirty="0">
                <a:latin typeface="Lucida Sans Unicode" panose="020B0602030504020204" pitchFamily="34" charset="0"/>
                <a:cs typeface="Lucida Sans Unicode" panose="020B0602030504020204" pitchFamily="34" charset="0"/>
              </a:rPr>
              <a:t> Task </a:t>
            </a:r>
            <a:r>
              <a:rPr lang="en-US" sz="2000" dirty="0" err="1">
                <a:latin typeface="Lucida Sans Unicode" panose="020B0602030504020204" pitchFamily="34" charset="0"/>
                <a:cs typeface="Lucida Sans Unicode" panose="020B0602030504020204" pitchFamily="34" charset="0"/>
              </a:rPr>
              <a:t>MessageAll</a:t>
            </a:r>
            <a:r>
              <a:rPr lang="en-US" sz="2000" dirty="0">
                <a:latin typeface="Lucida Sans Unicode" panose="020B0602030504020204" pitchFamily="34" charset="0"/>
                <a:cs typeface="Lucida Sans Unicode" panose="020B0602030504020204" pitchFamily="34" charset="0"/>
              </a:rPr>
              <a:t>(string sender, string message)</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    await </a:t>
            </a:r>
            <a:r>
              <a:rPr lang="en-US" sz="2000" dirty="0" err="1">
                <a:latin typeface="Lucida Sans Unicode" panose="020B0602030504020204" pitchFamily="34" charset="0"/>
                <a:cs typeface="Lucida Sans Unicode" panose="020B0602030504020204" pitchFamily="34" charset="0"/>
              </a:rPr>
              <a:t>Clients.All.SendAsync</a:t>
            </a:r>
            <a:r>
              <a:rPr lang="en-US" sz="2000" dirty="0">
                <a:latin typeface="Lucida Sans Unicode" panose="020B0602030504020204" pitchFamily="34" charset="0"/>
                <a:cs typeface="Lucida Sans Unicode" panose="020B0602030504020204" pitchFamily="34" charset="0"/>
              </a:rPr>
              <a:t>("</a:t>
            </a:r>
            <a:r>
              <a:rPr lang="en-US" sz="2000" dirty="0" err="1">
                <a:latin typeface="Lucida Sans Unicode" panose="020B0602030504020204" pitchFamily="34" charset="0"/>
                <a:cs typeface="Lucida Sans Unicode" panose="020B0602030504020204" pitchFamily="34" charset="0"/>
              </a:rPr>
              <a:t>NewMessage</a:t>
            </a:r>
            <a:r>
              <a:rPr lang="en-US" sz="2000" dirty="0">
                <a:latin typeface="Lucida Sans Unicode" panose="020B0602030504020204" pitchFamily="34" charset="0"/>
                <a:cs typeface="Lucida Sans Unicode" panose="020B0602030504020204" pitchFamily="34" charset="0"/>
              </a:rPr>
              <a:t>", sender, message);</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a:t>
            </a:r>
          </a:p>
          <a:p>
            <a:pPr marL="0" indent="0">
              <a:buNone/>
            </a:pPr>
            <a:endParaRPr lang="en-US" sz="2000" dirty="0">
              <a:latin typeface="Consolas" panose="020B0609020204030204" pitchFamily="49" charset="0"/>
            </a:endParaRPr>
          </a:p>
        </p:txBody>
      </p:sp>
    </p:spTree>
    <p:extLst>
      <p:ext uri="{BB962C8B-B14F-4D97-AF65-F5344CB8AC3E}">
        <p14:creationId xmlns:p14="http://schemas.microsoft.com/office/powerpoint/2010/main" val="39593968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8de0c11d-c897-4be5-89bf-d26e7374d7b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Demonstration: How to Use </a:t>
            </a:r>
            <a:r>
              <a:rPr lang="en-US" dirty="0" err="1"/>
              <a:t>SignalR</a:t>
            </a:r>
            <a:endParaRPr lang="en-US" dirty="0"/>
          </a:p>
        </p:txBody>
      </p:sp>
      <p:sp>
        <p:nvSpPr>
          <p:cNvPr id="4" name="Content Placeholder 2"/>
          <p:cNvSpPr>
            <a:spLocks noGrp="1"/>
          </p:cNvSpPr>
          <p:nvPr/>
        </p:nvSpPr>
        <p:spPr bwMode="auto">
          <a:xfrm>
            <a:off x="182756"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746125" lvl="1" indent="-457200">
              <a:buNone/>
            </a:pPr>
            <a:r>
              <a:rPr lang="en-US" sz="2800" dirty="0"/>
              <a:t>In this demonstration, you will see how to: </a:t>
            </a:r>
          </a:p>
          <a:p>
            <a:pPr marL="548640" lvl="1"/>
            <a:r>
              <a:rPr lang="en-US" dirty="0"/>
              <a:t>Configure </a:t>
            </a:r>
            <a:r>
              <a:rPr lang="en-US" dirty="0" err="1"/>
              <a:t>SignalR</a:t>
            </a:r>
            <a:r>
              <a:rPr lang="en-US" dirty="0"/>
              <a:t> in an ASP.NET Core application</a:t>
            </a:r>
          </a:p>
          <a:p>
            <a:pPr marL="548640" lvl="1"/>
            <a:r>
              <a:rPr lang="en-US" dirty="0"/>
              <a:t>Add a </a:t>
            </a:r>
            <a:r>
              <a:rPr lang="en-US" dirty="0" err="1"/>
              <a:t>SignalR</a:t>
            </a:r>
            <a:r>
              <a:rPr lang="en-US" dirty="0"/>
              <a:t> hub</a:t>
            </a:r>
          </a:p>
          <a:p>
            <a:pPr marL="548640" lvl="1"/>
            <a:r>
              <a:rPr lang="en-US" dirty="0"/>
              <a:t>Connect to a </a:t>
            </a:r>
            <a:r>
              <a:rPr lang="en-US" dirty="0" err="1"/>
              <a:t>SignalR</a:t>
            </a:r>
            <a:r>
              <a:rPr lang="en-US" dirty="0"/>
              <a:t> hub from a client</a:t>
            </a:r>
          </a:p>
          <a:p>
            <a:pPr marL="548640" lvl="1"/>
            <a:r>
              <a:rPr lang="en-US" dirty="0"/>
              <a:t>Register for calls from the hub</a:t>
            </a:r>
          </a:p>
          <a:p>
            <a:pPr marL="548640" lvl="1"/>
            <a:r>
              <a:rPr lang="en-US" dirty="0"/>
              <a:t>Call hub methods from the client</a:t>
            </a:r>
          </a:p>
          <a:p>
            <a:pPr lvl="1"/>
            <a:endParaRPr lang="en-US" dirty="0"/>
          </a:p>
          <a:p>
            <a:endParaRPr lang="en-US" dirty="0"/>
          </a:p>
        </p:txBody>
      </p:sp>
    </p:spTree>
    <p:extLst>
      <p:ext uri="{BB962C8B-B14F-4D97-AF65-F5344CB8AC3E}">
        <p14:creationId xmlns:p14="http://schemas.microsoft.com/office/powerpoint/2010/main" val="40617785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13a7bd0f-f657-4037-a0c5-0d19f0dd57a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a:t>
            </a:r>
            <a:r>
              <a:rPr lang="en-US" dirty="0" err="1"/>
              <a:t>SignalR</a:t>
            </a:r>
            <a:r>
              <a:rPr lang="en-US" dirty="0"/>
              <a:t> Settings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Hub members:</a:t>
            </a:r>
          </a:p>
          <a:p>
            <a:pPr lvl="1"/>
            <a:r>
              <a:rPr lang="en-US" dirty="0"/>
              <a:t>Properties: </a:t>
            </a:r>
            <a:r>
              <a:rPr lang="en-US" b="1" dirty="0"/>
              <a:t>Clients</a:t>
            </a:r>
            <a:r>
              <a:rPr lang="en-US" dirty="0"/>
              <a:t>, </a:t>
            </a:r>
            <a:r>
              <a:rPr lang="en-US" b="1" dirty="0"/>
              <a:t>Context</a:t>
            </a:r>
            <a:r>
              <a:rPr lang="en-US" dirty="0"/>
              <a:t>, </a:t>
            </a:r>
            <a:r>
              <a:rPr lang="en-US" b="1" dirty="0"/>
              <a:t>Groups</a:t>
            </a:r>
          </a:p>
          <a:p>
            <a:pPr lvl="1"/>
            <a:r>
              <a:rPr lang="en-US" dirty="0"/>
              <a:t>Methods: </a:t>
            </a:r>
            <a:r>
              <a:rPr lang="en-US" b="1" dirty="0" err="1"/>
              <a:t>OnConnectedAsync</a:t>
            </a:r>
            <a:r>
              <a:rPr lang="en-US" dirty="0"/>
              <a:t>, </a:t>
            </a:r>
            <a:r>
              <a:rPr lang="en-US" b="1" dirty="0" err="1"/>
              <a:t>OnDisconnectedAsync</a:t>
            </a:r>
            <a:endParaRPr lang="en-US" b="1" dirty="0"/>
          </a:p>
          <a:p>
            <a:r>
              <a:rPr lang="en-US" dirty="0"/>
              <a:t>Serializing messages:</a:t>
            </a:r>
          </a:p>
          <a:p>
            <a:pPr lvl="1"/>
            <a:r>
              <a:rPr lang="en-US" dirty="0"/>
              <a:t>JSON</a:t>
            </a:r>
          </a:p>
          <a:p>
            <a:pPr lvl="1"/>
            <a:r>
              <a:rPr lang="en-US" dirty="0" err="1"/>
              <a:t>MessagePack</a:t>
            </a:r>
            <a:endParaRPr lang="en-US" dirty="0"/>
          </a:p>
          <a:p>
            <a:r>
              <a:rPr lang="en-US" dirty="0"/>
              <a:t>Configuring connection:</a:t>
            </a:r>
          </a:p>
          <a:p>
            <a:pPr lvl="1"/>
            <a:r>
              <a:rPr lang="en-US" dirty="0"/>
              <a:t>Server-side: </a:t>
            </a:r>
            <a:r>
              <a:rPr lang="en-US" b="1" dirty="0" err="1"/>
              <a:t>HandshakeTimeout</a:t>
            </a:r>
            <a:r>
              <a:rPr lang="en-US" dirty="0"/>
              <a:t>, </a:t>
            </a:r>
            <a:r>
              <a:rPr lang="en-US" b="1" dirty="0" err="1"/>
              <a:t>KeepAliveInterval</a:t>
            </a:r>
            <a:r>
              <a:rPr lang="en-US" dirty="0"/>
              <a:t>, </a:t>
            </a:r>
            <a:r>
              <a:rPr lang="en-US" b="1" dirty="0" err="1"/>
              <a:t>SupportedProtocols</a:t>
            </a:r>
            <a:r>
              <a:rPr lang="en-US" dirty="0"/>
              <a:t>, </a:t>
            </a:r>
            <a:r>
              <a:rPr lang="en-US" b="1" dirty="0" err="1"/>
              <a:t>EnableDetailedErrors</a:t>
            </a:r>
            <a:endParaRPr lang="en-US" b="1" dirty="0"/>
          </a:p>
          <a:p>
            <a:pPr lvl="1"/>
            <a:r>
              <a:rPr lang="en-US" dirty="0"/>
              <a:t>Client-side: </a:t>
            </a:r>
            <a:r>
              <a:rPr lang="en-US" b="1" dirty="0"/>
              <a:t>transport</a:t>
            </a:r>
            <a:r>
              <a:rPr lang="en-US" dirty="0"/>
              <a:t>, </a:t>
            </a:r>
            <a:r>
              <a:rPr lang="en-US" b="1" dirty="0" err="1"/>
              <a:t>serverTimeoutInMilliseconds</a:t>
            </a:r>
            <a:endParaRPr lang="en-US" b="1" dirty="0"/>
          </a:p>
        </p:txBody>
      </p:sp>
    </p:spTree>
    <p:extLst>
      <p:ext uri="{BB962C8B-B14F-4D97-AF65-F5344CB8AC3E}">
        <p14:creationId xmlns:p14="http://schemas.microsoft.com/office/powerpoint/2010/main" val="1862783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43c90620-fd9b-42ad-9f8b-3977cbe637f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a:t>
            </a:r>
            <a:r>
              <a:rPr lang="en-US" dirty="0" err="1"/>
              <a:t>SignalR</a:t>
            </a:r>
            <a:r>
              <a:rPr lang="en-US" dirty="0"/>
              <a:t> Settings Example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2000" dirty="0">
                <a:latin typeface="Lucida Sans Unicode" panose="020B0602030504020204" pitchFamily="34" charset="0"/>
                <a:cs typeface="Lucida Sans Unicode" panose="020B0602030504020204" pitchFamily="34" charset="0"/>
              </a:rPr>
              <a:t>public void </a:t>
            </a:r>
            <a:r>
              <a:rPr lang="en-US" sz="2000" dirty="0" err="1">
                <a:latin typeface="Lucida Sans Unicode" panose="020B0602030504020204" pitchFamily="34" charset="0"/>
                <a:cs typeface="Lucida Sans Unicode" panose="020B0602030504020204" pitchFamily="34" charset="0"/>
              </a:rPr>
              <a:t>ConfigureServices</a:t>
            </a:r>
            <a:r>
              <a:rPr lang="en-US" sz="2000" dirty="0">
                <a:latin typeface="Lucida Sans Unicode" panose="020B0602030504020204" pitchFamily="34" charset="0"/>
                <a:cs typeface="Lucida Sans Unicode" panose="020B0602030504020204" pitchFamily="34" charset="0"/>
              </a:rPr>
              <a:t>(</a:t>
            </a:r>
            <a:r>
              <a:rPr lang="en-US" sz="2000" dirty="0" err="1">
                <a:latin typeface="Lucida Sans Unicode" panose="020B0602030504020204" pitchFamily="34" charset="0"/>
                <a:cs typeface="Lucida Sans Unicode" panose="020B0602030504020204" pitchFamily="34" charset="0"/>
              </a:rPr>
              <a:t>IServiceCollection</a:t>
            </a:r>
            <a:r>
              <a:rPr lang="en-US" sz="2000" dirty="0">
                <a:latin typeface="Lucida Sans Unicode" panose="020B0602030504020204" pitchFamily="34" charset="0"/>
                <a:cs typeface="Lucida Sans Unicode" panose="020B0602030504020204" pitchFamily="34" charset="0"/>
              </a:rPr>
              <a:t> services)</a:t>
            </a:r>
          </a:p>
          <a:p>
            <a:pPr marL="0" indent="0">
              <a:buNone/>
            </a:pP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services.AddSignalR</a:t>
            </a:r>
            <a:r>
              <a:rPr lang="en-US" sz="2000" dirty="0">
                <a:latin typeface="Lucida Sans Unicode" panose="020B0602030504020204" pitchFamily="34" charset="0"/>
                <a:cs typeface="Lucida Sans Unicode" panose="020B0602030504020204" pitchFamily="34" charset="0"/>
              </a:rPr>
              <a:t>(</a:t>
            </a:r>
            <a:r>
              <a:rPr lang="en-US" sz="2000" dirty="0" err="1">
                <a:latin typeface="Lucida Sans Unicode" panose="020B0602030504020204" pitchFamily="34" charset="0"/>
                <a:cs typeface="Lucida Sans Unicode" panose="020B0602030504020204" pitchFamily="34" charset="0"/>
              </a:rPr>
              <a:t>hubOptions</a:t>
            </a:r>
            <a:r>
              <a:rPr lang="en-US" sz="2000" dirty="0">
                <a:latin typeface="Lucida Sans Unicode" panose="020B0602030504020204" pitchFamily="34" charset="0"/>
                <a:cs typeface="Lucida Sans Unicode" panose="020B0602030504020204" pitchFamily="34" charset="0"/>
              </a:rPr>
              <a:t> =&gt;</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hubOptions.HandshakeTimeout</a:t>
            </a:r>
            <a:r>
              <a:rPr lang="en-US" sz="2000" dirty="0">
                <a:latin typeface="Lucida Sans Unicode" panose="020B0602030504020204" pitchFamily="34" charset="0"/>
                <a:cs typeface="Lucida Sans Unicode" panose="020B0602030504020204" pitchFamily="34" charset="0"/>
              </a:rPr>
              <a:t>=</a:t>
            </a:r>
            <a:r>
              <a:rPr lang="en-US" sz="2000" dirty="0" err="1">
                <a:latin typeface="Lucida Sans Unicode" panose="020B0602030504020204" pitchFamily="34" charset="0"/>
                <a:cs typeface="Lucida Sans Unicode" panose="020B0602030504020204" pitchFamily="34" charset="0"/>
              </a:rPr>
              <a:t>TimeSpan.FromSeconds</a:t>
            </a:r>
            <a:r>
              <a:rPr lang="en-US" sz="2000" dirty="0">
                <a:latin typeface="Lucida Sans Unicode" panose="020B0602030504020204" pitchFamily="34" charset="0"/>
                <a:cs typeface="Lucida Sans Unicode" panose="020B0602030504020204" pitchFamily="34" charset="0"/>
              </a:rPr>
              <a:t>(30);</a:t>
            </a:r>
          </a:p>
          <a:p>
            <a:pPr marL="0" indent="0">
              <a:buNone/>
            </a:pP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hubOptions.KeepAliveInterval</a:t>
            </a:r>
            <a:r>
              <a:rPr lang="en-US" sz="2000" dirty="0">
                <a:latin typeface="Lucida Sans Unicode" panose="020B0602030504020204" pitchFamily="34" charset="0"/>
                <a:cs typeface="Lucida Sans Unicode" panose="020B0602030504020204" pitchFamily="34" charset="0"/>
              </a:rPr>
              <a:t>=</a:t>
            </a:r>
            <a:r>
              <a:rPr lang="en-US" sz="2000" dirty="0" err="1">
                <a:latin typeface="Lucida Sans Unicode" panose="020B0602030504020204" pitchFamily="34" charset="0"/>
                <a:cs typeface="Lucida Sans Unicode" panose="020B0602030504020204" pitchFamily="34" charset="0"/>
              </a:rPr>
              <a:t>TimeSpan.FromSeconds</a:t>
            </a:r>
            <a:r>
              <a:rPr lang="en-US" sz="2000" dirty="0">
                <a:latin typeface="Lucida Sans Unicode" panose="020B0602030504020204" pitchFamily="34" charset="0"/>
                <a:cs typeface="Lucida Sans Unicode" panose="020B0602030504020204" pitchFamily="34" charset="0"/>
              </a:rPr>
              <a:t>(50);</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AddMessagePackProtocol</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services.AddMvc</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a:t>
            </a:r>
          </a:p>
          <a:p>
            <a:pPr marL="0" indent="0">
              <a:buNone/>
            </a:pPr>
            <a:endParaRPr lang="en-US" dirty="0"/>
          </a:p>
        </p:txBody>
      </p:sp>
    </p:spTree>
    <p:extLst>
      <p:ext uri="{BB962C8B-B14F-4D97-AF65-F5344CB8AC3E}">
        <p14:creationId xmlns:p14="http://schemas.microsoft.com/office/powerpoint/2010/main" val="1971798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83ed6d15-da49-4231-93b0-fc1ac0e9479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Performance and Communication</a:t>
            </a:r>
          </a:p>
        </p:txBody>
      </p:sp>
      <p:sp>
        <p:nvSpPr>
          <p:cNvPr id="3" name="Text Placeholder 2"/>
          <p:cNvSpPr>
            <a:spLocks noGrp="1"/>
          </p:cNvSpPr>
          <p:nvPr>
            <p:ph type="body" idx="1"/>
          </p:nvPr>
        </p:nvSpPr>
        <p:spPr/>
        <p:txBody>
          <a:bodyPr/>
          <a:lstStyle/>
          <a:p>
            <a:r>
              <a:rPr lang="en-US" dirty="0"/>
              <a:t>Exercise 1: Implementing a Caching Strategy
Exercise 2: Managing State
Exercise 3: Two-Way Communication</a:t>
            </a:r>
          </a:p>
        </p:txBody>
      </p:sp>
      <p:sp>
        <p:nvSpPr>
          <p:cNvPr id="4" name="TextBox 3"/>
          <p:cNvSpPr txBox="1"/>
          <p:nvPr/>
        </p:nvSpPr>
        <p:spPr>
          <a:xfrm>
            <a:off x="458788" y="6163356"/>
            <a:ext cx="4529573" cy="523220"/>
          </a:xfrm>
          <a:prstGeom prst="rect">
            <a:avLst/>
          </a:prstGeom>
          <a:noFill/>
        </p:spPr>
        <p:txBody>
          <a:bodyPr vert="horz" wrap="none" rtlCol="0">
            <a:spAutoFit/>
          </a:bodyPr>
          <a:lstStyle/>
          <a:p>
            <a:r>
              <a:rPr lang="en-US" sz="2800" dirty="0">
                <a:latin typeface="Segoe UI"/>
              </a:rPr>
              <a:t>Estimated Time: 60 minutes</a:t>
            </a:r>
          </a:p>
        </p:txBody>
      </p:sp>
    </p:spTree>
    <p:extLst>
      <p:ext uri="{BB962C8B-B14F-4D97-AF65-F5344CB8AC3E}">
        <p14:creationId xmlns:p14="http://schemas.microsoft.com/office/powerpoint/2010/main" val="20820749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706633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Lab Scenario2482727396">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Scenario</a:t>
            </a:r>
          </a:p>
        </p:txBody>
      </p:sp>
      <p:sp>
        <p:nvSpPr>
          <p:cNvPr id="4" name="TextBox 3"/>
          <p:cNvSpPr txBox="1"/>
          <p:nvPr/>
        </p:nvSpPr>
        <p:spPr>
          <a:xfrm>
            <a:off x="458788" y="1021215"/>
            <a:ext cx="8119156" cy="5524500"/>
          </a:xfrm>
          <a:prstGeom prst="rect">
            <a:avLst/>
          </a:prstGeom>
          <a:noFill/>
        </p:spPr>
        <p:txBody>
          <a:bodyPr vert="horz" wrap="square" rtlCol="0">
            <a:spAutoFit/>
          </a:bodyPr>
          <a:lstStyle/>
          <a:p>
            <a:pPr>
              <a:spcBef>
                <a:spcPts val="600"/>
              </a:spcBef>
              <a:spcAft>
                <a:spcPts val="1000"/>
              </a:spcAft>
            </a:pPr>
            <a:r>
              <a:rPr lang="en-US" sz="2800" dirty="0">
                <a:effectLst/>
                <a:latin typeface="Segoe UI"/>
                <a:ea typeface="Calibri"/>
                <a:cs typeface="Times New Roman"/>
              </a:rPr>
              <a:t>You have been asked to create a web-based electric store application for your organization's customers. The application should have a page showing sale of the day, products sorted by category, ability to add products to your shopping list, and a chat page that lets users talk online. The application should contain a cache tag helper to cache content in a view, a memory cache in a controller, and a session state configuration. Finally, you will write a chat room by using </a:t>
            </a:r>
            <a:r>
              <a:rPr lang="en-US" sz="2800" dirty="0" err="1">
                <a:effectLst/>
                <a:latin typeface="Segoe UI"/>
                <a:ea typeface="Calibri"/>
                <a:cs typeface="Times New Roman"/>
              </a:rPr>
              <a:t>SignalR</a:t>
            </a:r>
            <a:r>
              <a:rPr lang="en-US" sz="2800" dirty="0">
                <a:effectLst/>
                <a:latin typeface="Segoe UI"/>
                <a:ea typeface="Calibri"/>
                <a:cs typeface="Times New Roman"/>
              </a:rPr>
              <a:t>.</a:t>
            </a:r>
          </a:p>
        </p:txBody>
      </p:sp>
    </p:spTree>
    <p:extLst>
      <p:ext uri="{BB962C8B-B14F-4D97-AF65-F5344CB8AC3E}">
        <p14:creationId xmlns:p14="http://schemas.microsoft.com/office/powerpoint/2010/main" val="28682278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f4eb7f68-7610-4e64-af39-f672b665db8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Review</a:t>
            </a:r>
          </a:p>
        </p:txBody>
      </p:sp>
      <p:sp>
        <p:nvSpPr>
          <p:cNvPr id="3" name="Text Placeholder 2"/>
          <p:cNvSpPr>
            <a:spLocks noGrp="1"/>
          </p:cNvSpPr>
          <p:nvPr>
            <p:ph type="body" idx="1"/>
          </p:nvPr>
        </p:nvSpPr>
        <p:spPr/>
        <p:txBody>
          <a:bodyPr/>
          <a:lstStyle/>
          <a:p>
            <a:r>
              <a:rPr lang="en-US" dirty="0"/>
              <a:t>A member of your team added a product to the database. However, when he looks in the browser he can’t see this product. Can you explain to him why?
A member of your team changed the Configure method in the Startup class, so calling to the </a:t>
            </a:r>
            <a:r>
              <a:rPr lang="en-US" dirty="0" err="1"/>
              <a:t>UseMvc</a:t>
            </a:r>
            <a:r>
              <a:rPr lang="en-US" dirty="0"/>
              <a:t> middleware occurs before calling the </a:t>
            </a:r>
            <a:r>
              <a:rPr lang="en-US" dirty="0" err="1"/>
              <a:t>UseSignalR</a:t>
            </a:r>
            <a:r>
              <a:rPr lang="en-US" dirty="0"/>
              <a:t> middleware. Can you explain to him what is the impact of his change?</a:t>
            </a:r>
          </a:p>
        </p:txBody>
      </p:sp>
    </p:spTree>
    <p:extLst>
      <p:ext uri="{BB962C8B-B14F-4D97-AF65-F5344CB8AC3E}">
        <p14:creationId xmlns:p14="http://schemas.microsoft.com/office/powerpoint/2010/main" val="31463803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5519e9d4-6aca-488a-83ff-34891af5888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1: Implementing a Caching Strategy</a:t>
            </a:r>
          </a:p>
        </p:txBody>
      </p:sp>
      <p:sp>
        <p:nvSpPr>
          <p:cNvPr id="3" name="Text Placeholder 2"/>
          <p:cNvSpPr>
            <a:spLocks noGrp="1"/>
          </p:cNvSpPr>
          <p:nvPr>
            <p:ph type="body" idx="1"/>
          </p:nvPr>
        </p:nvSpPr>
        <p:spPr/>
        <p:txBody>
          <a:bodyPr/>
          <a:lstStyle/>
          <a:p>
            <a:r>
              <a:rPr lang="en-US" dirty="0"/>
              <a:t>Why Use Caching?
Cache Tag Helper
Demonstration: How to Configure Caching
The Data Cache
Distributed Cache</a:t>
            </a:r>
          </a:p>
        </p:txBody>
      </p:sp>
    </p:spTree>
    <p:extLst>
      <p:ext uri="{BB962C8B-B14F-4D97-AF65-F5344CB8AC3E}">
        <p14:creationId xmlns:p14="http://schemas.microsoft.com/office/powerpoint/2010/main" val="36137458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Module_Review">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Module Review and Takeaways</a:t>
            </a:r>
          </a:p>
        </p:txBody>
      </p:sp>
      <p:sp>
        <p:nvSpPr>
          <p:cNvPr id="3" name="Text Placeholder 2"/>
          <p:cNvSpPr>
            <a:spLocks noGrp="1"/>
          </p:cNvSpPr>
          <p:nvPr>
            <p:ph type="body" idx="1"/>
          </p:nvPr>
        </p:nvSpPr>
        <p:spPr/>
        <p:txBody>
          <a:bodyPr/>
          <a:lstStyle/>
          <a:p>
            <a:r>
              <a:rPr lang="en-US" dirty="0"/>
              <a:t>Review Question
Common Issues and Troubleshooting Tips</a:t>
            </a:r>
          </a:p>
        </p:txBody>
      </p:sp>
    </p:spTree>
    <p:extLst>
      <p:ext uri="{BB962C8B-B14F-4D97-AF65-F5344CB8AC3E}">
        <p14:creationId xmlns:p14="http://schemas.microsoft.com/office/powerpoint/2010/main" val="4030119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cbaf14bf-b870-475b-b06d-496e8f8413a9">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Use Caching?</a:t>
            </a:r>
          </a:p>
        </p:txBody>
      </p:sp>
      <p:sp>
        <p:nvSpPr>
          <p:cNvPr id="4" name="Content Placeholder 2"/>
          <p:cNvSpPr>
            <a:spLocks noGrp="1"/>
          </p:cNvSpPr>
          <p:nvPr/>
        </p:nvSpPr>
        <p:spPr bwMode="auto">
          <a:xfrm>
            <a:off x="458788" y="995337"/>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buNone/>
            </a:pPr>
            <a:r>
              <a:rPr lang="en-US" dirty="0"/>
              <a:t>Caching:</a:t>
            </a:r>
          </a:p>
          <a:p>
            <a:pPr lvl="0"/>
            <a:r>
              <a:rPr lang="en-US" dirty="0"/>
              <a:t>Helps improve the performance of a web application by reducing the time needed to process a webpage</a:t>
            </a:r>
          </a:p>
          <a:p>
            <a:pPr lvl="0"/>
            <a:r>
              <a:rPr lang="en-US" dirty="0"/>
              <a:t>Helps increase the scalability of a web application by reducing the workload on the server</a:t>
            </a:r>
          </a:p>
          <a:p>
            <a:pPr lvl="0"/>
            <a:r>
              <a:rPr lang="en-US" dirty="0"/>
              <a:t>Can be customized to retain an appropriate life time and priority for the data being cached</a:t>
            </a:r>
          </a:p>
          <a:p>
            <a:pPr>
              <a:buNone/>
            </a:pPr>
            <a:endParaRPr lang="en-US" dirty="0"/>
          </a:p>
          <a:p>
            <a:pPr marL="0" indent="0">
              <a:buNone/>
            </a:pPr>
            <a:endParaRPr lang="en-US" dirty="0"/>
          </a:p>
        </p:txBody>
      </p:sp>
    </p:spTree>
    <p:extLst>
      <p:ext uri="{BB962C8B-B14F-4D97-AF65-F5344CB8AC3E}">
        <p14:creationId xmlns:p14="http://schemas.microsoft.com/office/powerpoint/2010/main" val="3281645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afe04e08-b085-4dc8-9fab-e57b11d28e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Cache Tag Helper</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endParaRPr lang="en-US" b="0" dirty="0"/>
          </a:p>
        </p:txBody>
      </p:sp>
      <p:sp>
        <p:nvSpPr>
          <p:cNvPr id="5" name="Content Placeholder 5">
            <a:extLst>
              <a:ext uri="{FF2B5EF4-FFF2-40B4-BE49-F238E27FC236}">
                <a16:creationId xmlns:a16="http://schemas.microsoft.com/office/drawing/2014/main" id="{6F8DD5B1-AF14-43FD-94B6-418D235823B5}"/>
              </a:ext>
            </a:extLst>
          </p:cNvPr>
          <p:cNvSpPr>
            <a:spLocks noGrp="1"/>
          </p:cNvSpPr>
          <p:nvPr/>
        </p:nvSpPr>
        <p:spPr bwMode="auto">
          <a:xfrm>
            <a:off x="458788" y="1021215"/>
            <a:ext cx="8119156" cy="489650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One way to cache in an ASP.NET Core MVC application is by using the </a:t>
            </a:r>
            <a:r>
              <a:rPr lang="en-US" b="1" dirty="0"/>
              <a:t>cache</a:t>
            </a:r>
            <a:r>
              <a:rPr lang="en-US" dirty="0"/>
              <a:t> tag helper</a:t>
            </a:r>
          </a:p>
          <a:p>
            <a:r>
              <a:rPr lang="en-US" b="1" dirty="0"/>
              <a:t>cache</a:t>
            </a:r>
            <a:r>
              <a:rPr lang="en-US" dirty="0"/>
              <a:t> tag helper attributes:</a:t>
            </a:r>
          </a:p>
          <a:p>
            <a:pPr lvl="1"/>
            <a:r>
              <a:rPr lang="en-US" sz="2200" dirty="0"/>
              <a:t>enabled</a:t>
            </a:r>
          </a:p>
          <a:p>
            <a:pPr lvl="1"/>
            <a:r>
              <a:rPr lang="en-US" sz="2200" dirty="0"/>
              <a:t>priority</a:t>
            </a:r>
          </a:p>
          <a:p>
            <a:pPr lvl="1"/>
            <a:r>
              <a:rPr lang="en-US" sz="2200" dirty="0"/>
              <a:t>Expiration attributes: expires-on, expires-after,  expires-sliding</a:t>
            </a:r>
          </a:p>
          <a:p>
            <a:pPr lvl="1"/>
            <a:r>
              <a:rPr lang="en-US" sz="2200" dirty="0"/>
              <a:t>vary-by attributes: vary-by-query, vary-by-cookie,    vary-by-route, vary-by-user, vary-by-header, vary-by</a:t>
            </a:r>
          </a:p>
          <a:p>
            <a:pPr lvl="1"/>
            <a:endParaRPr lang="en-US" dirty="0"/>
          </a:p>
          <a:p>
            <a:pPr marL="0" indent="0">
              <a:buNone/>
            </a:pPr>
            <a:endParaRPr lang="he-IL" dirty="0"/>
          </a:p>
        </p:txBody>
      </p:sp>
    </p:spTree>
    <p:extLst>
      <p:ext uri="{BB962C8B-B14F-4D97-AF65-F5344CB8AC3E}">
        <p14:creationId xmlns:p14="http://schemas.microsoft.com/office/powerpoint/2010/main" val="3004991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451e63a6-85f3-451c-8574-b11508d36c3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Cache Tag Helper Example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1800" dirty="0">
                <a:latin typeface="Lucida Sans Unicode" panose="020B0602030504020204" pitchFamily="34" charset="0"/>
                <a:cs typeface="Lucida Sans Unicode" panose="020B0602030504020204" pitchFamily="34" charset="0"/>
              </a:rPr>
              <a:t>&lt;cache&gt;</a:t>
            </a:r>
          </a:p>
          <a:p>
            <a:pPr marL="0" indent="0">
              <a:buNone/>
            </a:pPr>
            <a:r>
              <a:rPr lang="en-US" sz="1800" dirty="0">
                <a:latin typeface="Lucida Sans Unicode" panose="020B0602030504020204" pitchFamily="34" charset="0"/>
                <a:cs typeface="Lucida Sans Unicode" panose="020B0602030504020204" pitchFamily="34" charset="0"/>
              </a:rPr>
              <a:t>    @for (</a:t>
            </a:r>
            <a:r>
              <a:rPr lang="en-US" sz="1800" dirty="0" err="1">
                <a:latin typeface="Lucida Sans Unicode" panose="020B0602030504020204" pitchFamily="34" charset="0"/>
                <a:cs typeface="Lucida Sans Unicode" panose="020B0602030504020204" pitchFamily="34" charset="0"/>
              </a:rPr>
              <a:t>int</a:t>
            </a: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i</a:t>
            </a:r>
            <a:r>
              <a:rPr lang="en-US" sz="1800" dirty="0">
                <a:latin typeface="Lucida Sans Unicode" panose="020B0602030504020204" pitchFamily="34" charset="0"/>
                <a:cs typeface="Lucida Sans Unicode" panose="020B0602030504020204" pitchFamily="34" charset="0"/>
              </a:rPr>
              <a:t> = 0; </a:t>
            </a:r>
            <a:r>
              <a:rPr lang="en-US" sz="1800" dirty="0" err="1">
                <a:latin typeface="Lucida Sans Unicode" panose="020B0602030504020204" pitchFamily="34" charset="0"/>
                <a:cs typeface="Lucida Sans Unicode" panose="020B0602030504020204" pitchFamily="34" charset="0"/>
              </a:rPr>
              <a:t>i</a:t>
            </a:r>
            <a:r>
              <a:rPr lang="en-US" sz="1800" dirty="0">
                <a:latin typeface="Lucida Sans Unicode" panose="020B0602030504020204" pitchFamily="34" charset="0"/>
                <a:cs typeface="Lucida Sans Unicode" panose="020B0602030504020204" pitchFamily="34" charset="0"/>
              </a:rPr>
              <a:t> &lt; </a:t>
            </a:r>
            <a:r>
              <a:rPr lang="en-US" sz="1800" dirty="0" err="1">
                <a:latin typeface="Lucida Sans Unicode" panose="020B0602030504020204" pitchFamily="34" charset="0"/>
                <a:cs typeface="Lucida Sans Unicode" panose="020B0602030504020204" pitchFamily="34" charset="0"/>
              </a:rPr>
              <a:t>DateTime.Now.Second</a:t>
            </a: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i</a:t>
            </a: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        &lt;div&gt;Number of seconds&lt;/div&gt;</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&lt;/cache&gt;</a:t>
            </a:r>
          </a:p>
          <a:p>
            <a:pPr marL="0" indent="0">
              <a:buNone/>
            </a:pPr>
            <a:endParaRPr lang="en-US" sz="1800" dirty="0">
              <a:latin typeface="Lucida Sans Unicode" panose="020B0602030504020204" pitchFamily="34" charset="0"/>
              <a:cs typeface="Lucida Sans Unicode" panose="020B0602030504020204" pitchFamily="34" charset="0"/>
            </a:endParaRPr>
          </a:p>
          <a:p>
            <a:pPr marL="0" indent="0">
              <a:buNone/>
            </a:pPr>
            <a:r>
              <a:rPr lang="en-US" sz="1800" dirty="0">
                <a:latin typeface="Lucida Sans Unicode" panose="020B0602030504020204" pitchFamily="34" charset="0"/>
                <a:cs typeface="Lucida Sans Unicode" panose="020B0602030504020204" pitchFamily="34" charset="0"/>
              </a:rPr>
              <a:t>&lt;cache vary-by="@</a:t>
            </a:r>
            <a:r>
              <a:rPr lang="en-US" sz="1800" dirty="0" err="1">
                <a:latin typeface="Lucida Sans Unicode" panose="020B0602030504020204" pitchFamily="34" charset="0"/>
                <a:cs typeface="Lucida Sans Unicode" panose="020B0602030504020204" pitchFamily="34" charset="0"/>
              </a:rPr>
              <a:t>Model.Id</a:t>
            </a:r>
            <a:r>
              <a:rPr lang="en-US" sz="1800" dirty="0">
                <a:latin typeface="Lucida Sans Unicode" panose="020B0602030504020204" pitchFamily="34" charset="0"/>
                <a:cs typeface="Lucida Sans Unicode" panose="020B0602030504020204" pitchFamily="34" charset="0"/>
              </a:rPr>
              <a:t>"&gt;</a:t>
            </a:r>
          </a:p>
          <a:p>
            <a:pPr marL="0" indent="0">
              <a:buNone/>
            </a:pPr>
            <a:r>
              <a:rPr lang="en-US" sz="1800" dirty="0">
                <a:latin typeface="Lucida Sans Unicode" panose="020B0602030504020204" pitchFamily="34" charset="0"/>
                <a:cs typeface="Lucida Sans Unicode" panose="020B0602030504020204" pitchFamily="34" charset="0"/>
              </a:rPr>
              <a:t>    &lt;div&gt;</a:t>
            </a:r>
          </a:p>
          <a:p>
            <a:pPr marL="0"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Model.Name</a:t>
            </a:r>
            <a:endParaRPr lang="en-US" sz="1800" dirty="0">
              <a:latin typeface="Lucida Sans Unicode" panose="020B0602030504020204" pitchFamily="34" charset="0"/>
              <a:cs typeface="Lucida Sans Unicode" panose="020B0602030504020204" pitchFamily="34" charset="0"/>
            </a:endParaRPr>
          </a:p>
          <a:p>
            <a:pPr marL="0" indent="0">
              <a:buNone/>
            </a:pPr>
            <a:r>
              <a:rPr lang="en-US" sz="1800" dirty="0">
                <a:latin typeface="Lucida Sans Unicode" panose="020B0602030504020204" pitchFamily="34" charset="0"/>
                <a:cs typeface="Lucida Sans Unicode" panose="020B0602030504020204" pitchFamily="34" charset="0"/>
              </a:rPr>
              <a:t>    &lt;/div&gt;</a:t>
            </a:r>
          </a:p>
          <a:p>
            <a:pPr marL="0" indent="0">
              <a:buNone/>
            </a:pPr>
            <a:r>
              <a:rPr lang="en-US" sz="1800" dirty="0">
                <a:latin typeface="Lucida Sans Unicode" panose="020B0602030504020204" pitchFamily="34" charset="0"/>
                <a:cs typeface="Lucida Sans Unicode" panose="020B0602030504020204" pitchFamily="34" charset="0"/>
              </a:rPr>
              <a:t>    &lt;div&gt;</a:t>
            </a:r>
          </a:p>
          <a:p>
            <a:pPr marL="0"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Model.Price</a:t>
            </a:r>
            <a:endParaRPr lang="en-US" sz="1800" dirty="0">
              <a:latin typeface="Lucida Sans Unicode" panose="020B0602030504020204" pitchFamily="34" charset="0"/>
              <a:cs typeface="Lucida Sans Unicode" panose="020B0602030504020204" pitchFamily="34" charset="0"/>
            </a:endParaRPr>
          </a:p>
          <a:p>
            <a:pPr marL="0" indent="0">
              <a:buNone/>
            </a:pPr>
            <a:r>
              <a:rPr lang="en-US" sz="1800" dirty="0">
                <a:latin typeface="Lucida Sans Unicode" panose="020B0602030504020204" pitchFamily="34" charset="0"/>
                <a:cs typeface="Lucida Sans Unicode" panose="020B0602030504020204" pitchFamily="34" charset="0"/>
              </a:rPr>
              <a:t>    &lt;/div&gt;</a:t>
            </a:r>
          </a:p>
          <a:p>
            <a:pPr marL="0" indent="0">
              <a:buNone/>
            </a:pPr>
            <a:r>
              <a:rPr lang="en-US" sz="1800" dirty="0">
                <a:latin typeface="Lucida Sans Unicode" panose="020B0602030504020204" pitchFamily="34" charset="0"/>
                <a:cs typeface="Lucida Sans Unicode" panose="020B0602030504020204" pitchFamily="34" charset="0"/>
              </a:rPr>
              <a:t>&lt;/cache&gt;</a:t>
            </a:r>
          </a:p>
          <a:p>
            <a:pPr marL="0" indent="0">
              <a:buNone/>
            </a:pPr>
            <a:endParaRPr lang="en-US" sz="1800" dirty="0"/>
          </a:p>
        </p:txBody>
      </p:sp>
    </p:spTree>
    <p:extLst>
      <p:ext uri="{BB962C8B-B14F-4D97-AF65-F5344CB8AC3E}">
        <p14:creationId xmlns:p14="http://schemas.microsoft.com/office/powerpoint/2010/main" val="3287154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079c86ff-ca4f-4b73-9dac-abad486e7b4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Demonstration: How to Configure Caching</a:t>
            </a:r>
          </a:p>
        </p:txBody>
      </p:sp>
      <p:sp>
        <p:nvSpPr>
          <p:cNvPr id="4" name="Content Placeholder 2"/>
          <p:cNvSpPr>
            <a:spLocks noGrp="1"/>
          </p:cNvSpPr>
          <p:nvPr/>
        </p:nvSpPr>
        <p:spPr bwMode="auto">
          <a:xfrm>
            <a:off x="163901" y="1021214"/>
            <a:ext cx="8448548" cy="536053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746125" lvl="1" indent="-457200">
              <a:buNone/>
            </a:pPr>
            <a:r>
              <a:rPr lang="en-US" sz="2800" dirty="0"/>
              <a:t>In this demonstration, you will see how to: </a:t>
            </a:r>
          </a:p>
          <a:p>
            <a:pPr lvl="1"/>
            <a:r>
              <a:rPr lang="en-US" dirty="0"/>
              <a:t>Use a </a:t>
            </a:r>
            <a:r>
              <a:rPr lang="en-US" b="1" dirty="0"/>
              <a:t>cache</a:t>
            </a:r>
            <a:r>
              <a:rPr lang="en-US" dirty="0"/>
              <a:t> tag helper</a:t>
            </a:r>
          </a:p>
          <a:p>
            <a:pPr lvl="1"/>
            <a:r>
              <a:rPr lang="en-US" dirty="0"/>
              <a:t>Use a </a:t>
            </a:r>
            <a:r>
              <a:rPr lang="en-US" b="1" dirty="0"/>
              <a:t>vary-by</a:t>
            </a:r>
            <a:r>
              <a:rPr lang="en-US" dirty="0"/>
              <a:t> attribute to create a cache per loaded product</a:t>
            </a:r>
            <a:endParaRPr lang="en-US" b="1" dirty="0"/>
          </a:p>
          <a:p>
            <a:pPr lvl="1"/>
            <a:endParaRPr lang="en-US" sz="2200" dirty="0"/>
          </a:p>
        </p:txBody>
      </p:sp>
    </p:spTree>
    <p:extLst>
      <p:ext uri="{BB962C8B-B14F-4D97-AF65-F5344CB8AC3E}">
        <p14:creationId xmlns:p14="http://schemas.microsoft.com/office/powerpoint/2010/main" val="973784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cd6da47e-b303-4d4a-a739-74ea73cec04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Data Cache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To cache data, you can use the </a:t>
            </a:r>
            <a:r>
              <a:rPr lang="en-US" b="1" dirty="0" err="1"/>
              <a:t>IMemoryCache</a:t>
            </a:r>
            <a:r>
              <a:rPr lang="en-US" dirty="0"/>
              <a:t> service</a:t>
            </a:r>
          </a:p>
          <a:p>
            <a:pPr marL="182880" lvl="1"/>
            <a:r>
              <a:rPr lang="en-US" dirty="0"/>
              <a:t>Register the service in the </a:t>
            </a:r>
            <a:r>
              <a:rPr lang="en-US" b="1" dirty="0" err="1"/>
              <a:t>ConfigureServices</a:t>
            </a:r>
            <a:r>
              <a:rPr lang="en-US" dirty="0"/>
              <a:t> method</a:t>
            </a:r>
          </a:p>
          <a:p>
            <a:pPr marL="182880" lvl="1"/>
            <a:r>
              <a:rPr lang="en-US" dirty="0"/>
              <a:t>Inject the service throughout the components of your application</a:t>
            </a:r>
          </a:p>
          <a:p>
            <a:pPr marL="182880" lvl="1"/>
            <a:r>
              <a:rPr lang="en-US" dirty="0"/>
              <a:t>Use the </a:t>
            </a:r>
            <a:r>
              <a:rPr lang="en-US" b="1" dirty="0"/>
              <a:t>Set</a:t>
            </a:r>
            <a:r>
              <a:rPr lang="en-US" dirty="0"/>
              <a:t> method to store data in the cache</a:t>
            </a:r>
          </a:p>
          <a:p>
            <a:pPr marL="182880" lvl="1"/>
            <a:r>
              <a:rPr lang="en-US" dirty="0"/>
              <a:t>Use the </a:t>
            </a:r>
            <a:r>
              <a:rPr lang="en-US" b="1" dirty="0" err="1"/>
              <a:t>TryGetValue</a:t>
            </a:r>
            <a:r>
              <a:rPr lang="en-US" dirty="0"/>
              <a:t> method to retrieve data from the cache</a:t>
            </a:r>
          </a:p>
        </p:txBody>
      </p:sp>
    </p:spTree>
    <p:extLst>
      <p:ext uri="{BB962C8B-B14F-4D97-AF65-F5344CB8AC3E}">
        <p14:creationId xmlns:p14="http://schemas.microsoft.com/office/powerpoint/2010/main" val="35633907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a95f26e9-ffd7-4305-8414-1de081bb299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Cache Example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171450" indent="0">
              <a:buNone/>
            </a:pPr>
            <a:r>
              <a:rPr lang="en-US" sz="1600" dirty="0">
                <a:latin typeface="Lucida Sans Unicode" panose="020B0602030504020204" pitchFamily="34" charset="0"/>
                <a:cs typeface="Lucida Sans Unicode" panose="020B0602030504020204" pitchFamily="34" charset="0"/>
              </a:rPr>
              <a:t>public </a:t>
            </a:r>
            <a:r>
              <a:rPr lang="en-US" sz="1600" dirty="0" err="1">
                <a:latin typeface="Lucida Sans Unicode" panose="020B0602030504020204" pitchFamily="34" charset="0"/>
                <a:cs typeface="Lucida Sans Unicode" panose="020B0602030504020204" pitchFamily="34" charset="0"/>
              </a:rPr>
              <a:t>IActionResult</a:t>
            </a:r>
            <a:r>
              <a:rPr lang="en-US" sz="1600" dirty="0">
                <a:latin typeface="Lucida Sans Unicode" panose="020B0602030504020204" pitchFamily="34" charset="0"/>
                <a:cs typeface="Lucida Sans Unicode" panose="020B0602030504020204" pitchFamily="34" charset="0"/>
              </a:rPr>
              <a:t> Index()</a:t>
            </a:r>
          </a:p>
          <a:p>
            <a:pPr marL="171450" indent="0">
              <a:buNone/>
            </a:pPr>
            <a:r>
              <a:rPr lang="en-US" sz="1600" dirty="0">
                <a:latin typeface="Lucida Sans Unicode" panose="020B0602030504020204" pitchFamily="34" charset="0"/>
                <a:cs typeface="Lucida Sans Unicode" panose="020B0602030504020204" pitchFamily="34" charset="0"/>
              </a:rPr>
              <a:t>{</a:t>
            </a:r>
          </a:p>
          <a:p>
            <a:pPr marL="171450" indent="0">
              <a:buNone/>
            </a:pPr>
            <a:r>
              <a:rPr lang="en-US" sz="1600" dirty="0">
                <a:latin typeface="Lucida Sans Unicode" panose="020B0602030504020204" pitchFamily="34" charset="0"/>
                <a:cs typeface="Lucida Sans Unicode" panose="020B0602030504020204" pitchFamily="34" charset="0"/>
              </a:rPr>
              <a:t>   List&lt;Product&gt; products;</a:t>
            </a:r>
          </a:p>
          <a:p>
            <a:pPr marL="171450" indent="0">
              <a:buNone/>
            </a:pPr>
            <a:endParaRPr lang="en-US" sz="1600" dirty="0">
              <a:latin typeface="Lucida Sans Unicode" panose="020B0602030504020204" pitchFamily="34" charset="0"/>
              <a:cs typeface="Lucida Sans Unicode" panose="020B0602030504020204" pitchFamily="34" charset="0"/>
            </a:endParaRPr>
          </a:p>
          <a:p>
            <a:pPr marL="171450" indent="0">
              <a:buNone/>
            </a:pPr>
            <a:r>
              <a:rPr lang="en-US" sz="1600" dirty="0">
                <a:latin typeface="Lucida Sans Unicode" panose="020B0602030504020204" pitchFamily="34" charset="0"/>
                <a:cs typeface="Lucida Sans Unicode" panose="020B0602030504020204" pitchFamily="34" charset="0"/>
              </a:rPr>
              <a:t>   if (!_</a:t>
            </a:r>
            <a:r>
              <a:rPr lang="en-US" sz="1600" dirty="0" err="1">
                <a:latin typeface="Lucida Sans Unicode" panose="020B0602030504020204" pitchFamily="34" charset="0"/>
                <a:cs typeface="Lucida Sans Unicode" panose="020B0602030504020204" pitchFamily="34" charset="0"/>
              </a:rPr>
              <a:t>memoryCache.TryGetValue</a:t>
            </a:r>
            <a:r>
              <a:rPr lang="en-US" sz="1600" dirty="0">
                <a:latin typeface="Lucida Sans Unicode" panose="020B0602030504020204" pitchFamily="34" charset="0"/>
                <a:cs typeface="Lucida Sans Unicode" panose="020B0602030504020204" pitchFamily="34" charset="0"/>
              </a:rPr>
              <a:t>(PRODUCT_KEY, out products))</a:t>
            </a:r>
          </a:p>
          <a:p>
            <a:pPr marL="171450" indent="0">
              <a:buNone/>
            </a:pPr>
            <a:r>
              <a:rPr lang="en-US" sz="1600" dirty="0">
                <a:latin typeface="Lucida Sans Unicode" panose="020B0602030504020204" pitchFamily="34" charset="0"/>
                <a:cs typeface="Lucida Sans Unicode" panose="020B0602030504020204" pitchFamily="34" charset="0"/>
              </a:rPr>
              <a:t>   {</a:t>
            </a:r>
          </a:p>
          <a:p>
            <a:pPr marL="171450" indent="0">
              <a:buNone/>
            </a:pPr>
            <a:r>
              <a:rPr lang="en-US" sz="1600" dirty="0">
                <a:latin typeface="Lucida Sans Unicode" panose="020B0602030504020204" pitchFamily="34" charset="0"/>
                <a:cs typeface="Lucida Sans Unicode" panose="020B0602030504020204" pitchFamily="34" charset="0"/>
              </a:rPr>
              <a:t>      products = _</a:t>
            </a:r>
            <a:r>
              <a:rPr lang="en-US" sz="1800" dirty="0" err="1">
                <a:latin typeface="Lucida Sans Unicode" panose="020B0602030504020204" pitchFamily="34" charset="0"/>
                <a:cs typeface="Lucida Sans Unicode" panose="020B0602030504020204" pitchFamily="34" charset="0"/>
              </a:rPr>
              <a:t>productService.GetProducts</a:t>
            </a:r>
            <a:r>
              <a:rPr lang="en-US" sz="1600" dirty="0">
                <a:latin typeface="Lucida Sans Unicode" panose="020B0602030504020204" pitchFamily="34" charset="0"/>
                <a:cs typeface="Lucida Sans Unicode" panose="020B0602030504020204" pitchFamily="34" charset="0"/>
              </a:rPr>
              <a:t>();</a:t>
            </a:r>
          </a:p>
          <a:p>
            <a:pPr marL="171450" indent="0">
              <a:buNone/>
            </a:pPr>
            <a:r>
              <a:rPr lang="en-US" sz="1600" dirty="0">
                <a:latin typeface="Lucida Sans Unicode" panose="020B0602030504020204" pitchFamily="34" charset="0"/>
                <a:cs typeface="Lucida Sans Unicode" panose="020B0602030504020204" pitchFamily="34" charset="0"/>
              </a:rPr>
              <a:t>      </a:t>
            </a:r>
            <a:r>
              <a:rPr lang="en-US" sz="1600" dirty="0" err="1">
                <a:latin typeface="Lucida Sans Unicode" panose="020B0602030504020204" pitchFamily="34" charset="0"/>
                <a:cs typeface="Lucida Sans Unicode" panose="020B0602030504020204" pitchFamily="34" charset="0"/>
              </a:rPr>
              <a:t>MemoryCacheEntryOptions</a:t>
            </a:r>
            <a:r>
              <a:rPr lang="en-US" sz="1600" dirty="0">
                <a:latin typeface="Lucida Sans Unicode" panose="020B0602030504020204" pitchFamily="34" charset="0"/>
                <a:cs typeface="Lucida Sans Unicode" panose="020B0602030504020204" pitchFamily="34" charset="0"/>
              </a:rPr>
              <a:t> options = new </a:t>
            </a:r>
            <a:r>
              <a:rPr lang="en-US" sz="1600" dirty="0" err="1">
                <a:latin typeface="Lucida Sans Unicode" panose="020B0602030504020204" pitchFamily="34" charset="0"/>
                <a:cs typeface="Lucida Sans Unicode" panose="020B0602030504020204" pitchFamily="34" charset="0"/>
              </a:rPr>
              <a:t>MemoryCacheEntryOptions</a:t>
            </a:r>
            <a:r>
              <a:rPr lang="en-US" sz="1600" dirty="0">
                <a:latin typeface="Lucida Sans Unicode" panose="020B0602030504020204" pitchFamily="34" charset="0"/>
                <a:cs typeface="Lucida Sans Unicode" panose="020B0602030504020204" pitchFamily="34" charset="0"/>
              </a:rPr>
              <a:t>();</a:t>
            </a:r>
          </a:p>
          <a:p>
            <a:pPr marL="171450" indent="0">
              <a:buNone/>
            </a:pPr>
            <a:r>
              <a:rPr lang="en-US" sz="1600" dirty="0">
                <a:latin typeface="Lucida Sans Unicode" panose="020B0602030504020204" pitchFamily="34" charset="0"/>
                <a:cs typeface="Lucida Sans Unicode" panose="020B0602030504020204" pitchFamily="34" charset="0"/>
              </a:rPr>
              <a:t>      </a:t>
            </a:r>
            <a:r>
              <a:rPr lang="en-US" sz="1600" dirty="0" err="1">
                <a:latin typeface="Lucida Sans Unicode" panose="020B0602030504020204" pitchFamily="34" charset="0"/>
                <a:cs typeface="Lucida Sans Unicode" panose="020B0602030504020204" pitchFamily="34" charset="0"/>
              </a:rPr>
              <a:t>options.SetPriority</a:t>
            </a:r>
            <a:r>
              <a:rPr lang="en-US" sz="1600" dirty="0">
                <a:latin typeface="Lucida Sans Unicode" panose="020B0602030504020204" pitchFamily="34" charset="0"/>
                <a:cs typeface="Lucida Sans Unicode" panose="020B0602030504020204" pitchFamily="34" charset="0"/>
              </a:rPr>
              <a:t>(</a:t>
            </a:r>
            <a:r>
              <a:rPr lang="en-US" sz="1600" dirty="0" err="1">
                <a:latin typeface="Lucida Sans Unicode" panose="020B0602030504020204" pitchFamily="34" charset="0"/>
                <a:cs typeface="Lucida Sans Unicode" panose="020B0602030504020204" pitchFamily="34" charset="0"/>
              </a:rPr>
              <a:t>CacheItemPriority.Low</a:t>
            </a:r>
            <a:r>
              <a:rPr lang="en-US" sz="1600" dirty="0">
                <a:latin typeface="Lucida Sans Unicode" panose="020B0602030504020204" pitchFamily="34" charset="0"/>
                <a:cs typeface="Lucida Sans Unicode" panose="020B0602030504020204" pitchFamily="34" charset="0"/>
              </a:rPr>
              <a:t>);</a:t>
            </a:r>
          </a:p>
          <a:p>
            <a:pPr marL="171450" indent="0">
              <a:buNone/>
            </a:pPr>
            <a:r>
              <a:rPr lang="en-US" sz="1600" dirty="0">
                <a:latin typeface="Lucida Sans Unicode" panose="020B0602030504020204" pitchFamily="34" charset="0"/>
                <a:cs typeface="Lucida Sans Unicode" panose="020B0602030504020204" pitchFamily="34" charset="0"/>
              </a:rPr>
              <a:t>      </a:t>
            </a:r>
            <a:r>
              <a:rPr lang="en-US" sz="1600" dirty="0" err="1">
                <a:latin typeface="Lucida Sans Unicode" panose="020B0602030504020204" pitchFamily="34" charset="0"/>
                <a:cs typeface="Lucida Sans Unicode" panose="020B0602030504020204" pitchFamily="34" charset="0"/>
              </a:rPr>
              <a:t>options.SetSlidingExpiration</a:t>
            </a:r>
            <a:r>
              <a:rPr lang="en-US" sz="1600" dirty="0">
                <a:latin typeface="Lucida Sans Unicode" panose="020B0602030504020204" pitchFamily="34" charset="0"/>
                <a:cs typeface="Lucida Sans Unicode" panose="020B0602030504020204" pitchFamily="34" charset="0"/>
              </a:rPr>
              <a:t>(new </a:t>
            </a:r>
            <a:r>
              <a:rPr lang="en-US" sz="1600" dirty="0" err="1">
                <a:latin typeface="Lucida Sans Unicode" panose="020B0602030504020204" pitchFamily="34" charset="0"/>
                <a:cs typeface="Lucida Sans Unicode" panose="020B0602030504020204" pitchFamily="34" charset="0"/>
              </a:rPr>
              <a:t>TimeSpan</a:t>
            </a:r>
            <a:r>
              <a:rPr lang="en-US" sz="1600" dirty="0">
                <a:latin typeface="Lucida Sans Unicode" panose="020B0602030504020204" pitchFamily="34" charset="0"/>
                <a:cs typeface="Lucida Sans Unicode" panose="020B0602030504020204" pitchFamily="34" charset="0"/>
              </a:rPr>
              <a:t>(6000));</a:t>
            </a:r>
          </a:p>
          <a:p>
            <a:pPr marL="171450" indent="0">
              <a:buNone/>
            </a:pPr>
            <a:r>
              <a:rPr lang="en-US" sz="1600" dirty="0">
                <a:latin typeface="Lucida Sans Unicode" panose="020B0602030504020204" pitchFamily="34" charset="0"/>
                <a:cs typeface="Lucida Sans Unicode" panose="020B0602030504020204" pitchFamily="34" charset="0"/>
              </a:rPr>
              <a:t>      _</a:t>
            </a:r>
            <a:r>
              <a:rPr lang="en-US" sz="1600" dirty="0" err="1">
                <a:latin typeface="Lucida Sans Unicode" panose="020B0602030504020204" pitchFamily="34" charset="0"/>
                <a:cs typeface="Lucida Sans Unicode" panose="020B0602030504020204" pitchFamily="34" charset="0"/>
              </a:rPr>
              <a:t>memoryCache.Set</a:t>
            </a:r>
            <a:r>
              <a:rPr lang="en-US" sz="1600" dirty="0">
                <a:latin typeface="Lucida Sans Unicode" panose="020B0602030504020204" pitchFamily="34" charset="0"/>
                <a:cs typeface="Lucida Sans Unicode" panose="020B0602030504020204" pitchFamily="34" charset="0"/>
              </a:rPr>
              <a:t>(PRODUCT_KEY, products, options);</a:t>
            </a:r>
          </a:p>
          <a:p>
            <a:pPr marL="171450" indent="0">
              <a:buNone/>
            </a:pPr>
            <a:r>
              <a:rPr lang="en-US" sz="1600" dirty="0">
                <a:latin typeface="Lucida Sans Unicode" panose="020B0602030504020204" pitchFamily="34" charset="0"/>
                <a:cs typeface="Lucida Sans Unicode" panose="020B0602030504020204" pitchFamily="34" charset="0"/>
              </a:rPr>
              <a:t>   }</a:t>
            </a:r>
          </a:p>
          <a:p>
            <a:pPr marL="171450" indent="0">
              <a:buNone/>
            </a:pPr>
            <a:endParaRPr lang="en-US" sz="1600" dirty="0">
              <a:latin typeface="Lucida Sans Unicode" panose="020B0602030504020204" pitchFamily="34" charset="0"/>
              <a:cs typeface="Lucida Sans Unicode" panose="020B0602030504020204" pitchFamily="34" charset="0"/>
            </a:endParaRPr>
          </a:p>
          <a:p>
            <a:pPr marL="171450" indent="0">
              <a:buNone/>
            </a:pPr>
            <a:r>
              <a:rPr lang="en-US" sz="1600" dirty="0">
                <a:latin typeface="Lucida Sans Unicode" panose="020B0602030504020204" pitchFamily="34" charset="0"/>
                <a:cs typeface="Lucida Sans Unicode" panose="020B0602030504020204" pitchFamily="34" charset="0"/>
              </a:rPr>
              <a:t>   return View(products);</a:t>
            </a:r>
          </a:p>
          <a:p>
            <a:pPr marL="171450" indent="0">
              <a:buNone/>
            </a:pPr>
            <a:r>
              <a:rPr lang="en-US" sz="1600" dirty="0">
                <a:latin typeface="Lucida Sans Unicode" panose="020B0602030504020204" pitchFamily="34" charset="0"/>
                <a:cs typeface="Lucida Sans Unicode" panose="020B0602030504020204" pitchFamily="34" charset="0"/>
              </a:rPr>
              <a:t>}</a:t>
            </a:r>
          </a:p>
          <a:p>
            <a:pPr marL="0" indent="0">
              <a:buNone/>
            </a:pPr>
            <a:endParaRPr lang="en-US" sz="1600" dirty="0">
              <a:latin typeface="Consolas" panose="020B0609020204030204" pitchFamily="49" charset="0"/>
            </a:endParaRPr>
          </a:p>
          <a:p>
            <a:pPr marL="0" indent="0">
              <a:buNone/>
            </a:pPr>
            <a:endParaRPr lang="en-US" sz="1600" dirty="0"/>
          </a:p>
        </p:txBody>
      </p:sp>
    </p:spTree>
    <p:extLst>
      <p:ext uri="{BB962C8B-B14F-4D97-AF65-F5344CB8AC3E}">
        <p14:creationId xmlns:p14="http://schemas.microsoft.com/office/powerpoint/2010/main" val="179793086"/>
      </p:ext>
    </p:extLst>
  </p:cSld>
  <p:clrMapOvr>
    <a:masterClrMapping/>
  </p:clrMapOvr>
</p:sld>
</file>

<file path=ppt/theme/theme1.xml><?xml version="1.0" encoding="utf-8"?>
<a:theme xmlns:a="http://schemas.openxmlformats.org/drawingml/2006/main" name="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NG_MOC_Core_ModuleNew</Template>
  <TotalTime>0</TotalTime>
  <Words>3611</Words>
  <Application>Microsoft Office PowerPoint</Application>
  <PresentationFormat>On-screen Show (4:3)</PresentationFormat>
  <Paragraphs>373</Paragraphs>
  <Slides>30</Slides>
  <Notes>30</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Segoe UI</vt:lpstr>
      <vt:lpstr>Wingdings</vt:lpstr>
      <vt:lpstr>Verdana</vt:lpstr>
      <vt:lpstr>Calibri</vt:lpstr>
      <vt:lpstr>Lucida Sans Unicode</vt:lpstr>
      <vt:lpstr>Consolas</vt:lpstr>
      <vt:lpstr>Arial</vt:lpstr>
      <vt:lpstr>NG_MOC_Core_ModuleNew2</vt:lpstr>
      <vt:lpstr>Module 12</vt:lpstr>
      <vt:lpstr>Module Overview</vt:lpstr>
      <vt:lpstr>Lesson 1: Implementing a Caching Strategy</vt:lpstr>
      <vt:lpstr>Why Use Caching?</vt:lpstr>
      <vt:lpstr>Cache Tag Helper</vt:lpstr>
      <vt:lpstr>Cache Tag Helper Example</vt:lpstr>
      <vt:lpstr>Demonstration: How to Configure Caching</vt:lpstr>
      <vt:lpstr>The Data Cache</vt:lpstr>
      <vt:lpstr>Data Cache Example</vt:lpstr>
      <vt:lpstr>Distributed Cache</vt:lpstr>
      <vt:lpstr>Lesson 2: Managing State</vt:lpstr>
      <vt:lpstr>Why Store State Information?</vt:lpstr>
      <vt:lpstr>State Storage Options</vt:lpstr>
      <vt:lpstr>TempData Example</vt:lpstr>
      <vt:lpstr>Configuring Session State</vt:lpstr>
      <vt:lpstr>Demonstration: How to Store and Retrieve State Information</vt:lpstr>
      <vt:lpstr>Using the HTML5 Web Storage API</vt:lpstr>
      <vt:lpstr>Local Storage Example</vt:lpstr>
      <vt:lpstr>Lesson 3: Two-Way Communication</vt:lpstr>
      <vt:lpstr>The Web Sockets Protocol</vt:lpstr>
      <vt:lpstr>Using SignalR</vt:lpstr>
      <vt:lpstr>SignalR Hub Example</vt:lpstr>
      <vt:lpstr>Demonstration: How to Use SignalR</vt:lpstr>
      <vt:lpstr>Additional SignalR Settings</vt:lpstr>
      <vt:lpstr>Additional SignalR Settings Example</vt:lpstr>
      <vt:lpstr>Lab: Performance and Communication</vt:lpstr>
      <vt:lpstr>PowerPoint Presentation</vt:lpstr>
      <vt:lpstr>Lab Scenario</vt:lpstr>
      <vt:lpstr>Lab Review</vt:lpstr>
      <vt:lpstr>Module Review and Takeaways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2019-01-29T07:20:27Z</dcterms:created>
  <dcterms:modified xsi:type="dcterms:W3CDTF">2019-02-18T15:31:36Z</dcterms:modified>
</cp:coreProperties>
</file>